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515" r:id="rId2"/>
    <p:sldId id="594" r:id="rId3"/>
    <p:sldId id="595" r:id="rId4"/>
    <p:sldId id="593" r:id="rId5"/>
    <p:sldId id="586" r:id="rId6"/>
    <p:sldId id="585" r:id="rId7"/>
    <p:sldId id="596" r:id="rId8"/>
    <p:sldId id="579" r:id="rId9"/>
    <p:sldId id="601" r:id="rId10"/>
    <p:sldId id="598" r:id="rId11"/>
    <p:sldId id="590" r:id="rId12"/>
    <p:sldId id="599" r:id="rId13"/>
    <p:sldId id="600" r:id="rId14"/>
    <p:sldId id="580" r:id="rId15"/>
    <p:sldId id="589" r:id="rId16"/>
    <p:sldId id="602" r:id="rId17"/>
    <p:sldId id="591" r:id="rId18"/>
    <p:sldId id="597" r:id="rId19"/>
    <p:sldId id="592" r:id="rId20"/>
    <p:sldId id="535" r:id="rId21"/>
  </p:sldIdLst>
  <p:sldSz cx="12192000" cy="6858000"/>
  <p:notesSz cx="9872663"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a Pančić" initials="AP" lastIdx="0" clrIdx="0">
    <p:extLst>
      <p:ext uri="{19B8F6BF-5375-455C-9EA6-DF929625EA0E}">
        <p15:presenceInfo xmlns:p15="http://schemas.microsoft.com/office/powerpoint/2012/main" userId="S-1-5-21-1487641033-1019195653-2548230883-12186" providerId="AD"/>
      </p:ext>
    </p:extLst>
  </p:cmAuthor>
  <p:cmAuthor id="2" name="Ministry of Finance" initials="MoF" lastIdx="2" clrIdx="1">
    <p:extLst>
      <p:ext uri="{19B8F6BF-5375-455C-9EA6-DF929625EA0E}">
        <p15:presenceInfo xmlns:p15="http://schemas.microsoft.com/office/powerpoint/2012/main" userId="Ministry of Finance" providerId="None"/>
      </p:ext>
    </p:extLst>
  </p:cmAuthor>
  <p:cmAuthor id="3" name="Suzana Brnjoš" initials="SB" lastIdx="1" clrIdx="2">
    <p:extLst>
      <p:ext uri="{19B8F6BF-5375-455C-9EA6-DF929625EA0E}">
        <p15:presenceInfo xmlns:p15="http://schemas.microsoft.com/office/powerpoint/2012/main" userId="S::suzana.brnjos@esuf.rs::68b7aa11-8adf-4c2a-acf1-5ac598cd2c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109" d="100"/>
          <a:sy n="109" d="100"/>
        </p:scale>
        <p:origin x="654"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154" cy="341458"/>
          </a:xfrm>
          <a:prstGeom prst="rect">
            <a:avLst/>
          </a:prstGeom>
        </p:spPr>
        <p:txBody>
          <a:bodyPr vert="horz" lIns="80010" tIns="40005" rIns="80010" bIns="40005" rtlCol="0"/>
          <a:lstStyle>
            <a:lvl1pPr algn="l">
              <a:defRPr sz="1100"/>
            </a:lvl1pPr>
          </a:lstStyle>
          <a:p>
            <a:endParaRPr lang="en-GB" dirty="0"/>
          </a:p>
        </p:txBody>
      </p:sp>
      <p:sp>
        <p:nvSpPr>
          <p:cNvPr id="3" name="Date Placeholder 2"/>
          <p:cNvSpPr>
            <a:spLocks noGrp="1"/>
          </p:cNvSpPr>
          <p:nvPr>
            <p:ph type="dt" idx="1"/>
          </p:nvPr>
        </p:nvSpPr>
        <p:spPr>
          <a:xfrm>
            <a:off x="5591938" y="0"/>
            <a:ext cx="4278154" cy="341458"/>
          </a:xfrm>
          <a:prstGeom prst="rect">
            <a:avLst/>
          </a:prstGeom>
        </p:spPr>
        <p:txBody>
          <a:bodyPr vert="horz" lIns="80010" tIns="40005" rIns="80010" bIns="40005" rtlCol="0"/>
          <a:lstStyle>
            <a:lvl1pPr algn="r">
              <a:defRPr sz="1100"/>
            </a:lvl1pPr>
          </a:lstStyle>
          <a:p>
            <a:fld id="{9D299912-5DD2-4549-9854-D9018642A240}" type="datetimeFigureOut">
              <a:rPr lang="en-GB" smtClean="0"/>
              <a:t>31/01/2025</a:t>
            </a:fld>
            <a:endParaRPr lang="en-GB" dirty="0"/>
          </a:p>
        </p:txBody>
      </p:sp>
      <p:sp>
        <p:nvSpPr>
          <p:cNvPr id="4" name="Slide Image Placeholder 3"/>
          <p:cNvSpPr>
            <a:spLocks noGrp="1" noRot="1" noChangeAspect="1"/>
          </p:cNvSpPr>
          <p:nvPr>
            <p:ph type="sldImg" idx="2"/>
          </p:nvPr>
        </p:nvSpPr>
        <p:spPr>
          <a:xfrm>
            <a:off x="2898775" y="849313"/>
            <a:ext cx="4075113" cy="2293937"/>
          </a:xfrm>
          <a:prstGeom prst="rect">
            <a:avLst/>
          </a:prstGeom>
          <a:noFill/>
          <a:ln w="12700">
            <a:solidFill>
              <a:prstClr val="black"/>
            </a:solidFill>
          </a:ln>
        </p:spPr>
        <p:txBody>
          <a:bodyPr vert="horz" lIns="80010" tIns="40005" rIns="80010" bIns="40005" rtlCol="0" anchor="ctr"/>
          <a:lstStyle/>
          <a:p>
            <a:endParaRPr lang="en-GB" dirty="0"/>
          </a:p>
        </p:txBody>
      </p:sp>
      <p:sp>
        <p:nvSpPr>
          <p:cNvPr id="5" name="Notes Placeholder 4"/>
          <p:cNvSpPr>
            <a:spLocks noGrp="1"/>
          </p:cNvSpPr>
          <p:nvPr>
            <p:ph type="body" sz="quarter" idx="3"/>
          </p:nvPr>
        </p:nvSpPr>
        <p:spPr>
          <a:xfrm>
            <a:off x="987267" y="3271382"/>
            <a:ext cx="7898130" cy="2676584"/>
          </a:xfrm>
          <a:prstGeom prst="rect">
            <a:avLst/>
          </a:prstGeom>
        </p:spPr>
        <p:txBody>
          <a:bodyPr vert="horz" lIns="80010" tIns="40005" rIns="80010" bIns="4000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219"/>
            <a:ext cx="4278154" cy="341457"/>
          </a:xfrm>
          <a:prstGeom prst="rect">
            <a:avLst/>
          </a:prstGeom>
        </p:spPr>
        <p:txBody>
          <a:bodyPr vert="horz" lIns="80010" tIns="40005" rIns="80010" bIns="40005" rtlCol="0" anchor="b"/>
          <a:lstStyle>
            <a:lvl1pPr algn="l">
              <a:defRPr sz="1100"/>
            </a:lvl1pPr>
          </a:lstStyle>
          <a:p>
            <a:endParaRPr lang="en-GB" dirty="0"/>
          </a:p>
        </p:txBody>
      </p:sp>
      <p:sp>
        <p:nvSpPr>
          <p:cNvPr id="7" name="Slide Number Placeholder 6"/>
          <p:cNvSpPr>
            <a:spLocks noGrp="1"/>
          </p:cNvSpPr>
          <p:nvPr>
            <p:ph type="sldNum" sz="quarter" idx="5"/>
          </p:nvPr>
        </p:nvSpPr>
        <p:spPr>
          <a:xfrm>
            <a:off x="5591938" y="6456219"/>
            <a:ext cx="4278154" cy="341457"/>
          </a:xfrm>
          <a:prstGeom prst="rect">
            <a:avLst/>
          </a:prstGeom>
        </p:spPr>
        <p:txBody>
          <a:bodyPr vert="horz" lIns="80010" tIns="40005" rIns="80010" bIns="40005" rtlCol="0" anchor="b"/>
          <a:lstStyle>
            <a:lvl1pPr algn="r">
              <a:defRPr sz="1100"/>
            </a:lvl1pPr>
          </a:lstStyle>
          <a:p>
            <a:fld id="{3D536426-08FE-452B-BB6F-178D41BBFA85}" type="slidenum">
              <a:rPr lang="en-GB" smtClean="0"/>
              <a:t>‹#›</a:t>
            </a:fld>
            <a:endParaRPr lang="en-GB" dirty="0"/>
          </a:p>
        </p:txBody>
      </p:sp>
    </p:spTree>
    <p:extLst>
      <p:ext uri="{BB962C8B-B14F-4D97-AF65-F5344CB8AC3E}">
        <p14:creationId xmlns:p14="http://schemas.microsoft.com/office/powerpoint/2010/main" val="2027288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2B971D-0B91-4F47-8126-D3C7AE9601F3}" type="slidenum">
              <a:rPr lang="en-GB" smtClean="0"/>
              <a:t>1</a:t>
            </a:fld>
            <a:endParaRPr lang="en-GB" dirty="0"/>
          </a:p>
        </p:txBody>
      </p:sp>
    </p:spTree>
    <p:extLst>
      <p:ext uri="{BB962C8B-B14F-4D97-AF65-F5344CB8AC3E}">
        <p14:creationId xmlns:p14="http://schemas.microsoft.com/office/powerpoint/2010/main" val="3845386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36426-08FE-452B-BB6F-178D41BBFA85}" type="slidenum">
              <a:rPr lang="en-GB" smtClean="0"/>
              <a:t>4</a:t>
            </a:fld>
            <a:endParaRPr lang="en-GB" dirty="0"/>
          </a:p>
        </p:txBody>
      </p:sp>
    </p:spTree>
    <p:extLst>
      <p:ext uri="{BB962C8B-B14F-4D97-AF65-F5344CB8AC3E}">
        <p14:creationId xmlns:p14="http://schemas.microsoft.com/office/powerpoint/2010/main" val="4027753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2B971D-0B91-4F47-8126-D3C7AE9601F3}" type="slidenum">
              <a:rPr lang="en-GB" smtClean="0"/>
              <a:t>20</a:t>
            </a:fld>
            <a:endParaRPr lang="en-GB" dirty="0"/>
          </a:p>
        </p:txBody>
      </p:sp>
    </p:spTree>
    <p:extLst>
      <p:ext uri="{BB962C8B-B14F-4D97-AF65-F5344CB8AC3E}">
        <p14:creationId xmlns:p14="http://schemas.microsoft.com/office/powerpoint/2010/main" val="1756661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1/31/2025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1A1E3A"/>
                </a:solidFill>
                <a:latin typeface="Noto Sans"/>
                <a:cs typeface="No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1/31/2025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1A1E3A"/>
                </a:solidFill>
                <a:latin typeface="Noto Sans"/>
                <a:cs typeface="Noto Sans"/>
              </a:defRPr>
            </a:lvl1pPr>
          </a:lstStyle>
          <a:p>
            <a:endParaRPr/>
          </a:p>
        </p:txBody>
      </p:sp>
      <p:sp>
        <p:nvSpPr>
          <p:cNvPr id="3" name="Holder 3"/>
          <p:cNvSpPr>
            <a:spLocks noGrp="1"/>
          </p:cNvSpPr>
          <p:nvPr>
            <p:ph sz="half" idx="2"/>
          </p:nvPr>
        </p:nvSpPr>
        <p:spPr>
          <a:xfrm>
            <a:off x="558825" y="2102421"/>
            <a:ext cx="4602480" cy="3865879"/>
          </a:xfrm>
          <a:prstGeom prst="rect">
            <a:avLst/>
          </a:prstGeom>
        </p:spPr>
        <p:txBody>
          <a:bodyPr wrap="square" lIns="0" tIns="0" rIns="0" bIns="0">
            <a:spAutoFit/>
          </a:bodyPr>
          <a:lstStyle>
            <a:lvl1pPr>
              <a:defRPr sz="1800" b="1" i="0">
                <a:solidFill>
                  <a:srgbClr val="1A1E3A"/>
                </a:solidFill>
                <a:latin typeface="Noto Sans"/>
                <a:cs typeface="Noto Sans"/>
              </a:defRPr>
            </a:lvl1pPr>
          </a:lstStyle>
          <a:p>
            <a:endParaRPr/>
          </a:p>
        </p:txBody>
      </p:sp>
      <p:sp>
        <p:nvSpPr>
          <p:cNvPr id="4" name="Holder 4"/>
          <p:cNvSpPr>
            <a:spLocks noGrp="1"/>
          </p:cNvSpPr>
          <p:nvPr>
            <p:ph sz="half" idx="3"/>
          </p:nvPr>
        </p:nvSpPr>
        <p:spPr>
          <a:xfrm>
            <a:off x="6388100" y="1982723"/>
            <a:ext cx="5165090" cy="4048760"/>
          </a:xfrm>
          <a:prstGeom prst="rect">
            <a:avLst/>
          </a:prstGeom>
        </p:spPr>
        <p:txBody>
          <a:bodyPr wrap="square" lIns="0" tIns="0" rIns="0" bIns="0">
            <a:spAutoFit/>
          </a:bodyPr>
          <a:lstStyle>
            <a:lvl1pPr>
              <a:defRPr sz="1200" b="1" i="0">
                <a:solidFill>
                  <a:srgbClr val="1A1E3A"/>
                </a:solidFill>
                <a:latin typeface="Noto Sans"/>
                <a:cs typeface="Noto Sans"/>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1/31/2025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1A1E3A"/>
                </a:solidFill>
                <a:latin typeface="Noto Sans"/>
                <a:cs typeface="No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1/31/2025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1/31/2025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23633" y="525271"/>
            <a:ext cx="10944733" cy="1122680"/>
          </a:xfrm>
          <a:prstGeom prst="rect">
            <a:avLst/>
          </a:prstGeom>
        </p:spPr>
        <p:txBody>
          <a:bodyPr wrap="square" lIns="0" tIns="0" rIns="0" bIns="0">
            <a:spAutoFit/>
          </a:bodyPr>
          <a:lstStyle>
            <a:lvl1pPr>
              <a:defRPr sz="3600" b="1" i="0">
                <a:solidFill>
                  <a:srgbClr val="1A1E3A"/>
                </a:solidFill>
                <a:latin typeface="Noto Sans"/>
                <a:cs typeface="Noto Sans"/>
              </a:defRPr>
            </a:lvl1pPr>
          </a:lstStyle>
          <a:p>
            <a:endParaRPr/>
          </a:p>
        </p:txBody>
      </p:sp>
      <p:sp>
        <p:nvSpPr>
          <p:cNvPr id="3" name="Holder 3"/>
          <p:cNvSpPr>
            <a:spLocks noGrp="1"/>
          </p:cNvSpPr>
          <p:nvPr>
            <p:ph type="body" idx="1"/>
          </p:nvPr>
        </p:nvSpPr>
        <p:spPr>
          <a:xfrm>
            <a:off x="620344" y="1982723"/>
            <a:ext cx="10951311" cy="404876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1/31/2025</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_rels/slide11.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_rels/slide12.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_rels/slide13.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_rels/slide14.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_rels/slide15.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_rels/slide16.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_rels/slide17.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hyperlink" Target="https://www.efaktura.gov.rs/" TargetMode="External"/><Relationship Id="rId1" Type="http://schemas.openxmlformats.org/officeDocument/2006/relationships/slideLayout" Target="../slideLayouts/slideLayout3.xml"/><Relationship Id="rId6" Type="http://schemas.openxmlformats.org/officeDocument/2006/relationships/image" Target="../media/image41.sv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sv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2.svg"/></Relationships>
</file>

<file path=ppt/slides/_rels/slide5.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0.svg"/></Relationships>
</file>

<file path=ppt/slides/_rels/slide6.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0.sv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_rels/slide9.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black, table, sitting, white&#10;&#10;Description automatically generated">
            <a:extLst>
              <a:ext uri="{FF2B5EF4-FFF2-40B4-BE49-F238E27FC236}">
                <a16:creationId xmlns:a16="http://schemas.microsoft.com/office/drawing/2014/main" id="{8F0CF24B-9822-446A-A840-7AECF8A2E3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 y="10510"/>
            <a:ext cx="12185904" cy="6858000"/>
          </a:xfrm>
          <a:prstGeom prst="rect">
            <a:avLst/>
          </a:prstGeom>
        </p:spPr>
      </p:pic>
      <p:sp>
        <p:nvSpPr>
          <p:cNvPr id="3" name="object 3"/>
          <p:cNvSpPr txBox="1"/>
          <p:nvPr/>
        </p:nvSpPr>
        <p:spPr>
          <a:xfrm>
            <a:off x="2316239" y="4270903"/>
            <a:ext cx="7553325" cy="174471"/>
          </a:xfrm>
          <a:prstGeom prst="rect">
            <a:avLst/>
          </a:prstGeom>
        </p:spPr>
        <p:txBody>
          <a:bodyPr vert="horz" wrap="square" lIns="0" tIns="11430" rIns="0" bIns="0" rtlCol="0">
            <a:spAutoFit/>
          </a:bodyPr>
          <a:lstStyle/>
          <a:p>
            <a:pPr marL="12700" marR="5080" indent="635" algn="ctr">
              <a:lnSpc>
                <a:spcPct val="102600"/>
              </a:lnSpc>
              <a:spcBef>
                <a:spcPts val="90"/>
              </a:spcBef>
            </a:pPr>
            <a:endParaRPr sz="1100" dirty="0">
              <a:latin typeface="Arial"/>
              <a:cs typeface="Arial"/>
            </a:endParaRPr>
          </a:p>
        </p:txBody>
      </p:sp>
      <p:sp>
        <p:nvSpPr>
          <p:cNvPr id="9" name="object 2">
            <a:extLst>
              <a:ext uri="{FF2B5EF4-FFF2-40B4-BE49-F238E27FC236}">
                <a16:creationId xmlns:a16="http://schemas.microsoft.com/office/drawing/2014/main" id="{7277C748-0E8F-4DEE-A5E6-C697FB6F8073}"/>
              </a:ext>
            </a:extLst>
          </p:cNvPr>
          <p:cNvSpPr txBox="1">
            <a:spLocks noGrp="1"/>
          </p:cNvSpPr>
          <p:nvPr>
            <p:ph type="title"/>
          </p:nvPr>
        </p:nvSpPr>
        <p:spPr>
          <a:xfrm>
            <a:off x="534949" y="1295400"/>
            <a:ext cx="11274501" cy="5182829"/>
          </a:xfrm>
          <a:prstGeom prst="rect">
            <a:avLst/>
          </a:prstGeom>
        </p:spPr>
        <p:txBody>
          <a:bodyPr vert="horz" wrap="square" lIns="0" tIns="12065" rIns="0" bIns="0" rtlCol="0">
            <a:spAutoFit/>
          </a:bodyPr>
          <a:lstStyle/>
          <a:p>
            <a:pPr marL="60325" marR="5080" indent="-48260" algn="ctr" rtl="0">
              <a:lnSpc>
                <a:spcPct val="100299"/>
              </a:lnSpc>
              <a:spcBef>
                <a:spcPts val="95"/>
              </a:spcBef>
            </a:pPr>
            <a:r>
              <a:rPr lang="sr-Latn-RS" sz="3200" kern="1200" dirty="0">
                <a:solidFill>
                  <a:schemeClr val="bg1"/>
                </a:solidFill>
                <a:latin typeface="Calibri Light" panose="020F0302020204030204"/>
              </a:rPr>
              <a:t/>
            </a:r>
            <a:br>
              <a:rPr lang="sr-Latn-RS" sz="3200" kern="1200" dirty="0">
                <a:solidFill>
                  <a:schemeClr val="bg1"/>
                </a:solidFill>
                <a:latin typeface="Calibri Light" panose="020F0302020204030204"/>
              </a:rPr>
            </a:br>
            <a:r>
              <a:rPr lang="sr-Latn-RS" sz="3200" kern="1200" dirty="0">
                <a:solidFill>
                  <a:schemeClr val="bg1"/>
                </a:solidFill>
                <a:latin typeface="Calibri Light" panose="020F0302020204030204"/>
              </a:rPr>
              <a:t/>
            </a:r>
            <a:br>
              <a:rPr lang="sr-Latn-RS" sz="3200" kern="1200" dirty="0">
                <a:solidFill>
                  <a:schemeClr val="bg1"/>
                </a:solidFill>
                <a:latin typeface="Calibri Light" panose="020F0302020204030204"/>
              </a:rPr>
            </a:br>
            <a:r>
              <a:rPr lang="sr-Cyrl-RS" sz="3200" kern="1200" dirty="0">
                <a:solidFill>
                  <a:schemeClr val="bg1"/>
                </a:solidFill>
                <a:latin typeface="Calibri Light" panose="020F0302020204030204"/>
              </a:rPr>
              <a:t/>
            </a:r>
            <a:br>
              <a:rPr lang="sr-Cyrl-RS" sz="3200" kern="1200" dirty="0">
                <a:solidFill>
                  <a:schemeClr val="bg1"/>
                </a:solidFill>
                <a:latin typeface="Calibri Light" panose="020F0302020204030204"/>
              </a:rPr>
            </a:br>
            <a:r>
              <a:rPr lang="sr-Cyrl-RS" sz="3200" kern="1200" dirty="0">
                <a:solidFill>
                  <a:schemeClr val="bg1"/>
                </a:solidFill>
                <a:latin typeface="Calibri Light" panose="020F0302020204030204"/>
              </a:rPr>
              <a:t/>
            </a:r>
            <a:br>
              <a:rPr lang="sr-Cyrl-RS" sz="3200" kern="1200" dirty="0">
                <a:solidFill>
                  <a:schemeClr val="bg1"/>
                </a:solidFill>
                <a:latin typeface="Calibri Light" panose="020F0302020204030204"/>
              </a:rPr>
            </a:br>
            <a:r>
              <a:rPr lang="sr-Latn-RS" sz="3200" kern="1200" dirty="0">
                <a:solidFill>
                  <a:schemeClr val="bg1"/>
                </a:solidFill>
                <a:latin typeface="Calibri Light" panose="020F0302020204030204"/>
              </a:rPr>
              <a:t/>
            </a:r>
            <a:br>
              <a:rPr lang="sr-Latn-RS" sz="3200" kern="1200" dirty="0">
                <a:solidFill>
                  <a:schemeClr val="bg1"/>
                </a:solidFill>
                <a:latin typeface="Calibri Light" panose="020F0302020204030204"/>
              </a:rPr>
            </a:br>
            <a:r>
              <a:rPr lang="sr-Latn-RS" sz="3200" kern="1200" dirty="0">
                <a:solidFill>
                  <a:schemeClr val="bg1"/>
                </a:solidFill>
                <a:latin typeface="Calibri Light" panose="020F0302020204030204"/>
              </a:rPr>
              <a:t/>
            </a:r>
            <a:br>
              <a:rPr lang="sr-Latn-RS" sz="3200" kern="1200" dirty="0">
                <a:solidFill>
                  <a:schemeClr val="bg1"/>
                </a:solidFill>
                <a:latin typeface="Calibri Light" panose="020F0302020204030204"/>
              </a:rPr>
            </a:br>
            <a:r>
              <a:rPr lang="sr-Latn-RS" sz="3200" kern="1200" dirty="0">
                <a:solidFill>
                  <a:schemeClr val="bg1"/>
                </a:solidFill>
                <a:latin typeface="Calibri Light" panose="020F0302020204030204"/>
              </a:rPr>
              <a:t/>
            </a:r>
            <a:br>
              <a:rPr lang="sr-Latn-RS" sz="3200" kern="1200" dirty="0">
                <a:solidFill>
                  <a:schemeClr val="bg1"/>
                </a:solidFill>
                <a:latin typeface="Calibri Light" panose="020F0302020204030204"/>
              </a:rPr>
            </a:br>
            <a:r>
              <a:rPr lang="sr-Latn-RS" sz="3200" kern="1200" dirty="0">
                <a:solidFill>
                  <a:schemeClr val="bg1"/>
                </a:solidFill>
                <a:latin typeface="Calibri Light" panose="020F0302020204030204"/>
              </a:rPr>
              <a:t/>
            </a:r>
            <a:br>
              <a:rPr lang="sr-Latn-RS" sz="3200" kern="1200" dirty="0">
                <a:solidFill>
                  <a:schemeClr val="bg1"/>
                </a:solidFill>
                <a:latin typeface="Calibri Light" panose="020F0302020204030204"/>
              </a:rPr>
            </a:br>
            <a:r>
              <a:rPr lang="sr-Cyrl-RS" sz="6000" kern="1200" dirty="0">
                <a:solidFill>
                  <a:schemeClr val="bg1"/>
                </a:solidFill>
                <a:latin typeface="Calibri Light" panose="020F0302020204030204" pitchFamily="34" charset="0"/>
                <a:cs typeface="Calibri Light" panose="020F0302020204030204" pitchFamily="34" charset="0"/>
              </a:rPr>
              <a:t/>
            </a:r>
            <a:br>
              <a:rPr lang="sr-Cyrl-RS" sz="6000" kern="1200" dirty="0">
                <a:solidFill>
                  <a:schemeClr val="bg1"/>
                </a:solidFill>
                <a:latin typeface="Calibri Light" panose="020F0302020204030204" pitchFamily="34" charset="0"/>
                <a:cs typeface="Calibri Light" panose="020F0302020204030204" pitchFamily="34" charset="0"/>
              </a:rPr>
            </a:br>
            <a:r>
              <a:rPr lang="sr-Latn-RS" sz="2000" kern="1200" dirty="0" smtClean="0">
                <a:solidFill>
                  <a:schemeClr val="bg1"/>
                </a:solidFill>
                <a:latin typeface="Calibri" panose="020F0502020204030204" pitchFamily="34" charset="0"/>
                <a:cs typeface="Calibri" panose="020F0502020204030204" pitchFamily="34" charset="0"/>
              </a:rPr>
              <a:t>31</a:t>
            </a:r>
            <a:r>
              <a:rPr lang="sr-Cyrl-RS" sz="2000" dirty="0" smtClean="0">
                <a:solidFill>
                  <a:schemeClr val="bg1"/>
                </a:solidFill>
                <a:latin typeface="Calibri" panose="020F0502020204030204" pitchFamily="34" charset="0"/>
                <a:cs typeface="Calibri" panose="020F0502020204030204" pitchFamily="34" charset="0"/>
              </a:rPr>
              <a:t>. јануар 2025.</a:t>
            </a:r>
            <a:endParaRPr lang="en-US" sz="2000" dirty="0">
              <a:solidFill>
                <a:schemeClr val="bg1"/>
              </a:solidFill>
              <a:latin typeface="Calibri" panose="020F0502020204030204" pitchFamily="34" charset="0"/>
              <a:cs typeface="Calibri" panose="020F0502020204030204" pitchFamily="34" charset="0"/>
            </a:endParaRPr>
          </a:p>
        </p:txBody>
      </p:sp>
      <p:cxnSp>
        <p:nvCxnSpPr>
          <p:cNvPr id="8" name="Straight Connector 7" descr="text divider">
            <a:extLst>
              <a:ext uri="{FF2B5EF4-FFF2-40B4-BE49-F238E27FC236}">
                <a16:creationId xmlns:a16="http://schemas.microsoft.com/office/drawing/2014/main" id="{CD08664B-A8C8-4FF6-A0C7-079132AC409B}"/>
              </a:ext>
            </a:extLst>
          </p:cNvPr>
          <p:cNvCxnSpPr>
            <a:cxnSpLocks/>
          </p:cNvCxnSpPr>
          <p:nvPr/>
        </p:nvCxnSpPr>
        <p:spPr>
          <a:xfrm>
            <a:off x="1066800" y="3524162"/>
            <a:ext cx="101315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BDA90CA-FAE2-4510-A5F4-3AE9BDAB3DBF}"/>
              </a:ext>
            </a:extLst>
          </p:cNvPr>
          <p:cNvSpPr txBox="1"/>
          <p:nvPr/>
        </p:nvSpPr>
        <p:spPr>
          <a:xfrm>
            <a:off x="990600" y="1462059"/>
            <a:ext cx="10207701" cy="2154436"/>
          </a:xfrm>
          <a:prstGeom prst="rect">
            <a:avLst/>
          </a:prstGeom>
          <a:noFill/>
        </p:spPr>
        <p:txBody>
          <a:bodyPr wrap="square">
            <a:spAutoFit/>
          </a:bodyPr>
          <a:lstStyle/>
          <a:p>
            <a:pPr algn="ctr"/>
            <a:endParaRPr lang="en-US" sz="3200" b="1" dirty="0" smtClean="0">
              <a:solidFill>
                <a:schemeClr val="bg1">
                  <a:lumMod val="95000"/>
                </a:schemeClr>
              </a:solidFill>
              <a:latin typeface="Calibri" panose="020F0502020204030204" pitchFamily="34" charset="0"/>
              <a:ea typeface="Calibri" panose="020F0502020204030204" pitchFamily="34" charset="0"/>
            </a:endParaRPr>
          </a:p>
          <a:p>
            <a:pPr algn="ctr"/>
            <a:r>
              <a:rPr lang="en-US" sz="3300" b="1" dirty="0" smtClean="0">
                <a:solidFill>
                  <a:schemeClr val="bg1">
                    <a:lumMod val="95000"/>
                  </a:schemeClr>
                </a:solidFill>
                <a:latin typeface="Calibri" panose="020F0502020204030204" pitchFamily="34" charset="0"/>
                <a:ea typeface="Calibri" panose="020F0502020204030204" pitchFamily="34" charset="0"/>
              </a:rPr>
              <a:t>7</a:t>
            </a:r>
            <a:r>
              <a:rPr lang="sr-Cyrl-RS" sz="3300" b="1" dirty="0" smtClean="0">
                <a:solidFill>
                  <a:schemeClr val="bg1">
                    <a:lumMod val="95000"/>
                  </a:schemeClr>
                </a:solidFill>
                <a:latin typeface="Calibri" panose="020F0502020204030204" pitchFamily="34" charset="0"/>
                <a:ea typeface="Calibri" panose="020F0502020204030204" pitchFamily="34" charset="0"/>
              </a:rPr>
              <a:t>. </a:t>
            </a:r>
            <a:r>
              <a:rPr lang="ru-RU" sz="3300" b="1" dirty="0" smtClean="0">
                <a:solidFill>
                  <a:schemeClr val="bg1">
                    <a:lumMod val="95000"/>
                  </a:schemeClr>
                </a:solidFill>
                <a:latin typeface="Calibri" panose="020F0502020204030204" pitchFamily="34" charset="0"/>
                <a:ea typeface="Calibri" panose="020F0502020204030204" pitchFamily="34" charset="0"/>
              </a:rPr>
              <a:t>конференција </a:t>
            </a:r>
            <a:endParaRPr lang="sr-Latn-RS" sz="3300" b="1" dirty="0" smtClean="0">
              <a:solidFill>
                <a:schemeClr val="bg1">
                  <a:lumMod val="95000"/>
                </a:schemeClr>
              </a:solidFill>
              <a:latin typeface="Calibri" panose="020F0502020204030204" pitchFamily="34" charset="0"/>
              <a:ea typeface="Calibri" panose="020F0502020204030204" pitchFamily="34" charset="0"/>
            </a:endParaRPr>
          </a:p>
          <a:p>
            <a:pPr algn="ctr"/>
            <a:endParaRPr lang="sr-Latn-RS" sz="3300" b="1" dirty="0" smtClean="0">
              <a:solidFill>
                <a:schemeClr val="bg1">
                  <a:lumMod val="95000"/>
                </a:schemeClr>
              </a:solidFill>
              <a:latin typeface="Calibri" panose="020F0502020204030204" pitchFamily="34" charset="0"/>
              <a:ea typeface="Calibri" panose="020F0502020204030204" pitchFamily="34" charset="0"/>
            </a:endParaRPr>
          </a:p>
          <a:p>
            <a:pPr algn="ctr"/>
            <a:r>
              <a:rPr lang="sr-Latn-RS" sz="3600" b="1" dirty="0" smtClean="0">
                <a:solidFill>
                  <a:schemeClr val="bg1">
                    <a:lumMod val="95000"/>
                  </a:schemeClr>
                </a:solidFill>
                <a:latin typeface="Calibri" panose="020F0502020204030204" pitchFamily="34" charset="0"/>
                <a:ea typeface="Calibri" panose="020F0502020204030204" pitchFamily="34" charset="0"/>
              </a:rPr>
              <a:t>„</a:t>
            </a:r>
            <a:r>
              <a:rPr lang="sr-Cyrl-RS" sz="3600" b="1" dirty="0" smtClean="0">
                <a:solidFill>
                  <a:schemeClr val="bg1">
                    <a:lumMod val="95000"/>
                  </a:schemeClr>
                </a:solidFill>
                <a:latin typeface="Calibri" panose="020F0502020204030204" pitchFamily="34" charset="0"/>
                <a:ea typeface="Calibri" panose="020F0502020204030204" pitchFamily="34" charset="0"/>
              </a:rPr>
              <a:t>Е</a:t>
            </a:r>
            <a:r>
              <a:rPr lang="ru-RU" sz="3600" b="1" dirty="0" smtClean="0">
                <a:solidFill>
                  <a:schemeClr val="bg1">
                    <a:lumMod val="95000"/>
                  </a:schemeClr>
                </a:solidFill>
                <a:latin typeface="Calibri" panose="020F0502020204030204" pitchFamily="34" charset="0"/>
                <a:ea typeface="Calibri" panose="020F0502020204030204" pitchFamily="34" charset="0"/>
              </a:rPr>
              <a:t>лектронско евидентирање ПДВ у СЕФ-у</a:t>
            </a:r>
            <a:r>
              <a:rPr lang="sr-Latn-RS" sz="3600" b="1" dirty="0">
                <a:solidFill>
                  <a:schemeClr val="bg1">
                    <a:lumMod val="95000"/>
                  </a:schemeClr>
                </a:solidFill>
                <a:latin typeface="Calibri" panose="020F0502020204030204" pitchFamily="34" charset="0"/>
                <a:ea typeface="Calibri" panose="020F0502020204030204" pitchFamily="34" charset="0"/>
              </a:rPr>
              <a:t>”</a:t>
            </a:r>
          </a:p>
        </p:txBody>
      </p:sp>
      <p:pic>
        <p:nvPicPr>
          <p:cNvPr id="16" name="Graphic 3">
            <a:extLst>
              <a:ext uri="{FF2B5EF4-FFF2-40B4-BE49-F238E27FC236}">
                <a16:creationId xmlns:a16="http://schemas.microsoft.com/office/drawing/2014/main" id="{543EF52B-6DBD-FDFD-9428-65C50A585BA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7" name="Group 16"/>
          <p:cNvGrpSpPr/>
          <p:nvPr/>
        </p:nvGrpSpPr>
        <p:grpSpPr>
          <a:xfrm>
            <a:off x="9601200" y="6069129"/>
            <a:ext cx="2478734" cy="718771"/>
            <a:chOff x="9533545" y="6125414"/>
            <a:chExt cx="2420723" cy="618819"/>
          </a:xfrm>
        </p:grpSpPr>
        <p:sp>
          <p:nvSpPr>
            <p:cNvPr id="18" name="TextBox 17"/>
            <p:cNvSpPr txBox="1"/>
            <p:nvPr/>
          </p:nvSpPr>
          <p:spPr>
            <a:xfrm>
              <a:off x="9904733" y="6293426"/>
              <a:ext cx="2049535" cy="397466"/>
            </a:xfrm>
            <a:prstGeom prst="rect">
              <a:avLst/>
            </a:prstGeom>
            <a:noFill/>
          </p:spPr>
          <p:txBody>
            <a:bodyPr wrap="none" rtlCol="0">
              <a:spAutoFit/>
            </a:bodyPr>
            <a:lstStyle/>
            <a:p>
              <a:r>
                <a:rPr lang="sr-Latn-RS" sz="1200" b="1" dirty="0">
                  <a:solidFill>
                    <a:schemeClr val="bg1"/>
                  </a:solidFill>
                  <a:latin typeface="Segoe UI" panose="020B0502040204020203" pitchFamily="34" charset="0"/>
                  <a:cs typeface="Segoe UI" panose="020B0502040204020203" pitchFamily="34" charset="0"/>
                </a:rPr>
                <a:t>M</a:t>
              </a:r>
              <a:r>
                <a:rPr lang="sr-Cyrl-RS" sz="1200" b="1" dirty="0" err="1">
                  <a:solidFill>
                    <a:schemeClr val="bg1"/>
                  </a:solidFill>
                  <a:latin typeface="Segoe UI" panose="020B0502040204020203" pitchFamily="34" charset="0"/>
                  <a:cs typeface="Segoe UI" panose="020B0502040204020203" pitchFamily="34" charset="0"/>
                </a:rPr>
                <a:t>инистарство</a:t>
              </a:r>
              <a:r>
                <a:rPr lang="sr-Cyrl-RS" sz="1200" b="1" dirty="0">
                  <a:solidFill>
                    <a:schemeClr val="bg1"/>
                  </a:solidFill>
                  <a:latin typeface="Segoe UI" panose="020B0502040204020203" pitchFamily="34" charset="0"/>
                  <a:cs typeface="Segoe UI" panose="020B0502040204020203" pitchFamily="34" charset="0"/>
                </a:rPr>
                <a:t> финансија</a:t>
              </a:r>
            </a:p>
            <a:p>
              <a:r>
                <a:rPr lang="sr-Cyrl-RS" sz="1200" dirty="0">
                  <a:solidFill>
                    <a:schemeClr val="bg1"/>
                  </a:solidFill>
                  <a:latin typeface="Segoe UI" panose="020B0502040204020203" pitchFamily="34" charset="0"/>
                  <a:cs typeface="Segoe UI" panose="020B0502040204020203" pitchFamily="34" charset="0"/>
                </a:rPr>
                <a:t>Република Србија</a:t>
              </a:r>
              <a:endParaRPr lang="en-US" sz="1200" dirty="0">
                <a:solidFill>
                  <a:schemeClr val="bg1"/>
                </a:solidFill>
                <a:latin typeface="Segoe UI" panose="020B0502040204020203" pitchFamily="34" charset="0"/>
                <a:cs typeface="Segoe UI" panose="020B0502040204020203" pitchFamily="34" charset="0"/>
              </a:endParaRPr>
            </a:p>
          </p:txBody>
        </p:sp>
        <p:sp>
          <p:nvSpPr>
            <p:cNvPr id="19"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2755931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Евидентирање обрачуна ПДВ - поједностављења</a:t>
            </a:r>
            <a:endParaRPr lang="en-US"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4832092"/>
          </a:xfrm>
          <a:prstGeom prst="rect">
            <a:avLst/>
          </a:prstGeom>
          <a:noFill/>
        </p:spPr>
        <p:txBody>
          <a:bodyPr wrap="square">
            <a:spAutoFit/>
          </a:bodyPr>
          <a:lstStyle/>
          <a:p>
            <a:pPr algn="just"/>
            <a:r>
              <a:rPr lang="ru-RU" sz="2800" dirty="0" smtClean="0"/>
              <a:t>Значајно поједностављено </a:t>
            </a:r>
            <a:r>
              <a:rPr lang="ru-RU" sz="2800" dirty="0"/>
              <a:t>поступање обвезника приликом евидентирања </a:t>
            </a:r>
            <a:r>
              <a:rPr lang="ru-RU" sz="2800" dirty="0" smtClean="0"/>
              <a:t>обрачуна ПДВ: </a:t>
            </a:r>
            <a:endParaRPr lang="ru-RU" sz="2800" dirty="0"/>
          </a:p>
          <a:p>
            <a:pPr algn="just"/>
            <a:endParaRPr lang="ru-RU" sz="2800" dirty="0" smtClean="0"/>
          </a:p>
          <a:p>
            <a:pPr marL="514350" indent="-514350" algn="just">
              <a:buFontTx/>
              <a:buAutoNum type="arabicPeriod"/>
            </a:pPr>
            <a:r>
              <a:rPr lang="ru-RU" sz="2800" b="1" dirty="0"/>
              <a:t>укинута обавеза </a:t>
            </a:r>
            <a:r>
              <a:rPr lang="ru-RU" sz="2800" dirty="0"/>
              <a:t>електронског </a:t>
            </a:r>
            <a:r>
              <a:rPr lang="ru-RU" sz="2800" b="1" dirty="0"/>
              <a:t>евидентирања</a:t>
            </a:r>
            <a:r>
              <a:rPr lang="ru-RU" sz="2800" dirty="0"/>
              <a:t> обрачуна ПДВ у случају </a:t>
            </a:r>
            <a:r>
              <a:rPr lang="ru-RU" sz="2800" b="1" dirty="0"/>
              <a:t>када постоји обавеза</a:t>
            </a:r>
            <a:r>
              <a:rPr lang="ru-RU" sz="2800" dirty="0"/>
              <a:t> издавања </a:t>
            </a:r>
            <a:r>
              <a:rPr lang="ru-RU" sz="2800" b="1" dirty="0"/>
              <a:t>електронске </a:t>
            </a:r>
            <a:r>
              <a:rPr lang="ru-RU" sz="2800" b="1" dirty="0" smtClean="0"/>
              <a:t>фактуре</a:t>
            </a:r>
            <a:r>
              <a:rPr lang="ru-RU" sz="2800" dirty="0"/>
              <a:t>;</a:t>
            </a:r>
          </a:p>
          <a:p>
            <a:pPr marL="514350" indent="-514350" algn="just">
              <a:buAutoNum type="arabicPeriod"/>
            </a:pPr>
            <a:r>
              <a:rPr lang="ru-RU" sz="2800" b="1" dirty="0" smtClean="0"/>
              <a:t>укинута обавеза </a:t>
            </a:r>
            <a:r>
              <a:rPr lang="ru-RU" sz="2800" b="1" dirty="0"/>
              <a:t>кориговања</a:t>
            </a:r>
            <a:r>
              <a:rPr lang="ru-RU" sz="2800" dirty="0"/>
              <a:t> евиденција у случају </a:t>
            </a:r>
            <a:r>
              <a:rPr lang="ru-RU" sz="2800" dirty="0" smtClean="0"/>
              <a:t>промена које имају утицај на електронско евидентирање обрачуна ПДВ за одређени порески период до </a:t>
            </a:r>
            <a:r>
              <a:rPr lang="ru-RU" sz="2800" dirty="0"/>
              <a:t>којих долази након што истекне </a:t>
            </a:r>
            <a:r>
              <a:rPr lang="ru-RU" sz="2800" dirty="0" smtClean="0"/>
              <a:t>рок </a:t>
            </a:r>
            <a:r>
              <a:rPr lang="ru-RU" sz="2800" dirty="0"/>
              <a:t>за </a:t>
            </a:r>
            <a:r>
              <a:rPr lang="ru-RU" sz="2800" dirty="0" smtClean="0"/>
              <a:t>евидентирање;</a:t>
            </a:r>
          </a:p>
          <a:p>
            <a:pPr marL="514350" indent="-514350" algn="just">
              <a:buAutoNum type="arabicPeriod" startAt="2"/>
            </a:pPr>
            <a:r>
              <a:rPr lang="ru-RU" sz="2800" b="1" dirty="0"/>
              <a:t>п</a:t>
            </a:r>
            <a:r>
              <a:rPr lang="ru-RU" sz="2800" b="1" dirty="0" smtClean="0"/>
              <a:t>родужен је рок </a:t>
            </a:r>
            <a:r>
              <a:rPr lang="ru-RU" sz="2800" b="1" dirty="0"/>
              <a:t>за </a:t>
            </a:r>
            <a:r>
              <a:rPr lang="ru-RU" sz="2800" b="1" dirty="0" smtClean="0"/>
              <a:t>евидентирање</a:t>
            </a:r>
            <a:r>
              <a:rPr lang="ru-RU" sz="2800" dirty="0" smtClean="0"/>
              <a:t>.</a:t>
            </a:r>
          </a:p>
          <a:p>
            <a:pPr marL="361950" indent="-361950">
              <a:buFont typeface="Arial" panose="020B0604020202020204" pitchFamily="34" charset="0"/>
              <a:buChar char="•"/>
            </a:pPr>
            <a:endParaRPr lang="ru-RU" sz="2800" dirty="0"/>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1027559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Е-фактура и евидентирање и кориговање</a:t>
            </a:r>
            <a:r>
              <a:rPr lang="sr-Cyrl-RS" sz="4000" b="1" dirty="0"/>
              <a:t> ПДВ</a:t>
            </a:r>
            <a:endParaRPr lang="en-US" sz="4000"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1600200"/>
            <a:ext cx="8631115" cy="10790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
        <p:nvSpPr>
          <p:cNvPr id="4" name="Content Placeholder 3"/>
          <p:cNvSpPr>
            <a:spLocks noGrp="1"/>
          </p:cNvSpPr>
          <p:nvPr>
            <p:ph sz="half" idx="2"/>
          </p:nvPr>
        </p:nvSpPr>
        <p:spPr>
          <a:xfrm>
            <a:off x="533400" y="2679237"/>
            <a:ext cx="5854700" cy="3389894"/>
          </a:xfrm>
        </p:spPr>
        <p:txBody>
          <a:bodyPr/>
          <a:lstStyle/>
          <a:p>
            <a:pPr algn="just"/>
            <a:endParaRPr lang="ru-RU" sz="1400" b="0" dirty="0" smtClean="0">
              <a:solidFill>
                <a:schemeClr val="tx1"/>
              </a:solidFill>
              <a:latin typeface="+mn-lt"/>
            </a:endParaRPr>
          </a:p>
          <a:p>
            <a:pPr algn="just"/>
            <a:r>
              <a:rPr lang="ru-RU" sz="1200" b="0" dirty="0" smtClean="0">
                <a:solidFill>
                  <a:schemeClr val="tx1"/>
                </a:solidFill>
                <a:latin typeface="+mn-lt"/>
              </a:rPr>
              <a:t>Ако </a:t>
            </a:r>
            <a:r>
              <a:rPr lang="ru-RU" sz="1200" b="0" dirty="0">
                <a:solidFill>
                  <a:schemeClr val="tx1"/>
                </a:solidFill>
                <a:latin typeface="+mn-lt"/>
              </a:rPr>
              <a:t>електронска фактура из члана 11. став 1. тач. 1)–3) овог правилника није издата у року од десет дана по истеку пореског периода за који је настала пореска обавеза у складу са ЗПДВ, у Појединачној евиденцији ПДВ за тај порески период врши се евидентирање обрачунатог ПДВ, као тип документа наводи се тип документа који је требало да буде издат, а као број документа наводи се „0” (нула).</a:t>
            </a:r>
          </a:p>
          <a:p>
            <a:pPr algn="just"/>
            <a:endParaRPr lang="ru-RU" sz="1200" b="0" dirty="0" smtClean="0">
              <a:solidFill>
                <a:schemeClr val="tx1"/>
              </a:solidFill>
              <a:latin typeface="+mn-lt"/>
            </a:endParaRPr>
          </a:p>
          <a:p>
            <a:pPr algn="just"/>
            <a:r>
              <a:rPr lang="ru-RU" sz="1200" b="0" dirty="0" smtClean="0">
                <a:solidFill>
                  <a:schemeClr val="tx1"/>
                </a:solidFill>
                <a:latin typeface="+mn-lt"/>
              </a:rPr>
              <a:t>Ако </a:t>
            </a:r>
            <a:r>
              <a:rPr lang="ru-RU" sz="1200" b="0" dirty="0">
                <a:solidFill>
                  <a:schemeClr val="tx1"/>
                </a:solidFill>
                <a:latin typeface="+mn-lt"/>
              </a:rPr>
              <a:t>је после истека рока из става 1. овог члана издата електронска фактура из става 1. овог члана или је дошло до друге промене која има утицај на електронско евидентирање обрачуна ПДВ за одређени порески период, у Збирној евиденцији ПДВ за порески период на који се односи електронска фактура или порески период за који је извршено електронско евидентирање обрачуна ПДВ, коригује се електронско евидентирање обрачуна ПДВ</a:t>
            </a:r>
            <a:r>
              <a:rPr lang="ru-RU" sz="1200" b="0" dirty="0" smtClean="0">
                <a:solidFill>
                  <a:schemeClr val="tx1"/>
                </a:solidFill>
                <a:latin typeface="+mn-lt"/>
              </a:rPr>
              <a:t>.</a:t>
            </a:r>
          </a:p>
          <a:p>
            <a:pPr algn="just"/>
            <a:endParaRPr lang="ru-RU" sz="1200" b="0" dirty="0">
              <a:solidFill>
                <a:schemeClr val="tx1"/>
              </a:solidFill>
              <a:latin typeface="+mn-lt"/>
            </a:endParaRPr>
          </a:p>
          <a:p>
            <a:pPr algn="just"/>
            <a:r>
              <a:rPr lang="ru-RU" sz="1200" b="0" dirty="0">
                <a:solidFill>
                  <a:schemeClr val="tx1"/>
                </a:solidFill>
                <a:latin typeface="+mn-lt"/>
              </a:rPr>
              <a:t>Кориговање електронског евидентирања обрачуна ПДВ из става 2. овог члана врши се у року за подношење пореске пријаве за порески период у којем је издата електронска фактура или је дошло до друге промене тако што се износ ПДВ из става 1. овог члана евидентира у пољу у којем се исказују подаци о смањењу ПДВ</a:t>
            </a:r>
            <a:r>
              <a:rPr lang="ru-RU" sz="1200" b="0" dirty="0" smtClean="0">
                <a:solidFill>
                  <a:schemeClr val="tx1"/>
                </a:solidFill>
                <a:latin typeface="+mn-lt"/>
              </a:rPr>
              <a:t>.</a:t>
            </a:r>
            <a:endParaRPr lang="ru-RU" sz="1200" b="0" dirty="0">
              <a:solidFill>
                <a:schemeClr val="tx1"/>
              </a:solidFill>
              <a:latin typeface="+mn-lt"/>
            </a:endParaRPr>
          </a:p>
        </p:txBody>
      </p:sp>
      <p:sp>
        <p:nvSpPr>
          <p:cNvPr id="5" name="Content Placeholder 4"/>
          <p:cNvSpPr>
            <a:spLocks noGrp="1"/>
          </p:cNvSpPr>
          <p:nvPr>
            <p:ph sz="half" idx="3"/>
          </p:nvPr>
        </p:nvSpPr>
        <p:spPr>
          <a:xfrm>
            <a:off x="6629400" y="3505200"/>
            <a:ext cx="5141036" cy="1723549"/>
          </a:xfrm>
        </p:spPr>
        <p:txBody>
          <a:bodyPr/>
          <a:lstStyle/>
          <a:p>
            <a:pPr algn="ctr"/>
            <a:r>
              <a:rPr lang="ru-RU" sz="2000" b="0" dirty="0" smtClean="0">
                <a:solidFill>
                  <a:schemeClr val="tx1"/>
                </a:solidFill>
                <a:latin typeface="+mn-lt"/>
              </a:rPr>
              <a:t>Члан 21. ПЕФ (сада):</a:t>
            </a:r>
          </a:p>
          <a:p>
            <a:pPr algn="ctr"/>
            <a:endParaRPr lang="ru-RU" sz="2000" b="0" dirty="0" smtClean="0">
              <a:solidFill>
                <a:schemeClr val="tx1"/>
              </a:solidFill>
              <a:latin typeface="+mn-lt"/>
            </a:endParaRPr>
          </a:p>
          <a:p>
            <a:pPr algn="ctr"/>
            <a:r>
              <a:rPr lang="ru-RU" sz="2000" b="0" dirty="0" smtClean="0">
                <a:solidFill>
                  <a:schemeClr val="tx1"/>
                </a:solidFill>
                <a:latin typeface="+mn-lt"/>
              </a:rPr>
              <a:t>Електронско </a:t>
            </a:r>
            <a:r>
              <a:rPr lang="ru-RU" sz="2000" b="0" dirty="0">
                <a:solidFill>
                  <a:schemeClr val="tx1"/>
                </a:solidFill>
                <a:latin typeface="+mn-lt"/>
              </a:rPr>
              <a:t>евидентирање обрачуна ПДВ може се кориговати у случају погрешно или непотпуно исказаних </a:t>
            </a:r>
            <a:r>
              <a:rPr lang="ru-RU" sz="2000" b="0" dirty="0" smtClean="0">
                <a:solidFill>
                  <a:schemeClr val="tx1"/>
                </a:solidFill>
                <a:latin typeface="+mn-lt"/>
              </a:rPr>
              <a:t>података.</a:t>
            </a:r>
          </a:p>
          <a:p>
            <a:endParaRPr lang="en-US" dirty="0"/>
          </a:p>
        </p:txBody>
      </p:sp>
      <p:sp>
        <p:nvSpPr>
          <p:cNvPr id="13" name="TextBox 12">
            <a:extLst>
              <a:ext uri="{FF2B5EF4-FFF2-40B4-BE49-F238E27FC236}">
                <a16:creationId xmlns:a16="http://schemas.microsoft.com/office/drawing/2014/main" id="{F7BAFA18-421A-6DC9-C64B-492848849451}"/>
              </a:ext>
            </a:extLst>
          </p:cNvPr>
          <p:cNvSpPr txBox="1"/>
          <p:nvPr/>
        </p:nvSpPr>
        <p:spPr>
          <a:xfrm>
            <a:off x="228601" y="1670324"/>
            <a:ext cx="11810999" cy="954107"/>
          </a:xfrm>
          <a:prstGeom prst="rect">
            <a:avLst/>
          </a:prstGeom>
          <a:noFill/>
        </p:spPr>
        <p:txBody>
          <a:bodyPr wrap="square">
            <a:spAutoFit/>
          </a:bodyPr>
          <a:lstStyle/>
          <a:p>
            <a:pPr lvl="0"/>
            <a:r>
              <a:rPr lang="sr-Cyrl-RS" sz="1400" dirty="0"/>
              <a:t>Укинута је обавеза електронског евидентирања обрачуна ПДВ за промет за који до истека рока за електронско евидентирање обрачуна ПДВ није издата електронска фактура, као и обавеза кориговања евиденције ако је за тај промет по истеку наведеног рока издата електронска фактура или је дошло до друге промене која има утицај на електронско евидентирање обрачуна ПДВ за одређени порески период - </a:t>
            </a:r>
            <a:r>
              <a:rPr lang="sr-Cyrl-RS" sz="1400" b="1" dirty="0"/>
              <a:t>измена члана 21. Правилника о електронском </a:t>
            </a:r>
            <a:r>
              <a:rPr lang="sr-Cyrl-RS" sz="1400" b="1" dirty="0" smtClean="0"/>
              <a:t>фактурисању</a:t>
            </a:r>
            <a:r>
              <a:rPr lang="sr-Cyrl-RS" sz="1400" dirty="0" smtClean="0"/>
              <a:t>. </a:t>
            </a:r>
            <a:endParaRPr lang="en-US" sz="1400" dirty="0"/>
          </a:p>
        </p:txBody>
      </p:sp>
    </p:spTree>
    <p:extLst>
      <p:ext uri="{BB962C8B-B14F-4D97-AF65-F5344CB8AC3E}">
        <p14:creationId xmlns:p14="http://schemas.microsoft.com/office/powerpoint/2010/main" val="18726969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Измењен рок за електронско </a:t>
            </a:r>
          </a:p>
          <a:p>
            <a:pPr algn="ctr"/>
            <a:r>
              <a:rPr lang="sr-Cyrl-RS" sz="4000" b="1" dirty="0" smtClean="0"/>
              <a:t>евидентирање обрачуна ПДВ</a:t>
            </a:r>
            <a:endParaRPr lang="en-US"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3046988"/>
          </a:xfrm>
          <a:prstGeom prst="rect">
            <a:avLst/>
          </a:prstGeom>
          <a:noFill/>
        </p:spPr>
        <p:txBody>
          <a:bodyPr wrap="square">
            <a:spAutoFit/>
          </a:bodyPr>
          <a:lstStyle/>
          <a:p>
            <a:pPr lvl="0" algn="just"/>
            <a:r>
              <a:rPr lang="sr-Cyrl-RS" sz="2400" b="1" dirty="0" smtClean="0"/>
              <a:t>Продужен</a:t>
            </a:r>
            <a:r>
              <a:rPr lang="sr-Cyrl-RS" sz="2400" dirty="0" smtClean="0"/>
              <a:t> </a:t>
            </a:r>
            <a:r>
              <a:rPr lang="sr-Cyrl-RS" sz="2400" dirty="0"/>
              <a:t>је рок за електронско евидентирање обрачуна </a:t>
            </a:r>
            <a:r>
              <a:rPr lang="sr-Cyrl-RS" sz="2400" dirty="0" smtClean="0"/>
              <a:t>ПДВ:</a:t>
            </a:r>
          </a:p>
          <a:p>
            <a:pPr lvl="0" algn="just"/>
            <a:endParaRPr lang="sr-Cyrl-RS" sz="2400" dirty="0"/>
          </a:p>
          <a:p>
            <a:pPr lvl="0" algn="just"/>
            <a:r>
              <a:rPr lang="sr-Cyrl-RS" sz="2400" dirty="0" smtClean="0"/>
              <a:t>Електронско </a:t>
            </a:r>
            <a:r>
              <a:rPr lang="sr-Cyrl-RS" sz="2400" dirty="0"/>
              <a:t>евидентирање обрачуна ПДВ врши </a:t>
            </a:r>
            <a:r>
              <a:rPr lang="sr-Cyrl-RS" sz="2400" dirty="0" smtClean="0"/>
              <a:t>се </a:t>
            </a:r>
            <a:r>
              <a:rPr lang="sr-Cyrl-RS" sz="2400" b="1" dirty="0" smtClean="0"/>
              <a:t>закључно </a:t>
            </a:r>
            <a:r>
              <a:rPr lang="sr-Cyrl-RS" sz="2400" b="1" dirty="0"/>
              <a:t>са 12. даном</a:t>
            </a:r>
            <a:r>
              <a:rPr lang="sr-Cyrl-RS" sz="2400" dirty="0"/>
              <a:t> календарског месеца који следи пореском периоду за који се врши електронско евидентирање обрачуна ПДВ. </a:t>
            </a:r>
            <a:endParaRPr lang="sr-Cyrl-RS" sz="2400" dirty="0" smtClean="0"/>
          </a:p>
          <a:p>
            <a:pPr lvl="0" algn="just"/>
            <a:endParaRPr lang="sr-Cyrl-RS" sz="2400" dirty="0"/>
          </a:p>
          <a:p>
            <a:pPr lvl="0" algn="just"/>
            <a:r>
              <a:rPr lang="sr-Cyrl-RS" sz="2400" dirty="0" smtClean="0"/>
              <a:t>Измењени рок се односи и на </a:t>
            </a:r>
            <a:r>
              <a:rPr lang="sr-Cyrl-RS" sz="2400" b="1" dirty="0" smtClean="0"/>
              <a:t>Збирну евиденцију ПДВ</a:t>
            </a:r>
            <a:r>
              <a:rPr lang="sr-Cyrl-RS" sz="2400" dirty="0" smtClean="0"/>
              <a:t> и на </a:t>
            </a:r>
            <a:r>
              <a:rPr lang="sr-Cyrl-RS" sz="2400" b="1" dirty="0" smtClean="0"/>
              <a:t>Појединачну евиденцију ПДВ</a:t>
            </a:r>
            <a:r>
              <a:rPr lang="sr-Cyrl-RS" sz="2400" dirty="0" smtClean="0"/>
              <a:t>.</a:t>
            </a:r>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953870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Друге значајне новине</a:t>
            </a:r>
            <a:endParaRPr lang="en-US"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3908762"/>
          </a:xfrm>
          <a:prstGeom prst="rect">
            <a:avLst/>
          </a:prstGeom>
          <a:noFill/>
        </p:spPr>
        <p:txBody>
          <a:bodyPr wrap="square">
            <a:spAutoFit/>
          </a:bodyPr>
          <a:lstStyle/>
          <a:p>
            <a:pPr marL="285750" lvl="0" indent="-285750">
              <a:buFont typeface="Arial" panose="020B0604020202020204" pitchFamily="34" charset="0"/>
              <a:buChar char="•"/>
            </a:pPr>
            <a:r>
              <a:rPr lang="sr-Cyrl-RS" dirty="0"/>
              <a:t>Електронско евидентирање обрачуна ПДВ за промет добара и услуга који се сматра </a:t>
            </a:r>
            <a:r>
              <a:rPr lang="sr-Cyrl-RS" b="1" dirty="0"/>
              <a:t>прометом на мало</a:t>
            </a:r>
            <a:r>
              <a:rPr lang="sr-Cyrl-RS" dirty="0"/>
              <a:t> у складу са законом којим се уређује </a:t>
            </a:r>
            <a:r>
              <a:rPr lang="sr-Cyrl-RS" dirty="0" err="1"/>
              <a:t>фискализација</a:t>
            </a:r>
            <a:r>
              <a:rPr lang="sr-Cyrl-RS" dirty="0"/>
              <a:t>, за који се пореским дужником сматра </a:t>
            </a:r>
            <a:r>
              <a:rPr lang="sr-Cyrl-RS" b="1" dirty="0"/>
              <a:t>испоручилац</a:t>
            </a:r>
            <a:r>
              <a:rPr lang="sr-Cyrl-RS" dirty="0"/>
              <a:t> (независно од чињенице да ли за овај промет постоји обавеза издавања фискалног рачуна или не), начелно се врши у Збирној евиденцији </a:t>
            </a:r>
            <a:r>
              <a:rPr lang="sr-Cyrl-RS" dirty="0" smtClean="0"/>
              <a:t>ПДВ;</a:t>
            </a:r>
            <a:endParaRPr lang="en-US" dirty="0"/>
          </a:p>
          <a:p>
            <a:pPr marL="285750" indent="-285750">
              <a:buFont typeface="Arial" panose="020B0604020202020204" pitchFamily="34" charset="0"/>
              <a:buChar char="•"/>
            </a:pPr>
            <a:endParaRPr lang="sr-Cyrl-RS" dirty="0"/>
          </a:p>
          <a:p>
            <a:pPr marL="285750" indent="-285750">
              <a:buFont typeface="Arial" panose="020B0604020202020204" pitchFamily="34" charset="0"/>
              <a:buChar char="•"/>
            </a:pPr>
            <a:r>
              <a:rPr lang="sr-Cyrl-RS" dirty="0" smtClean="0"/>
              <a:t>Електронско </a:t>
            </a:r>
            <a:r>
              <a:rPr lang="sr-Cyrl-RS" dirty="0"/>
              <a:t>евидентирање обрачуна ПДВ за први пренос права располагања на новоизграђеним грађевинским објектима, економски дељивим целинама у оквиру тих објеката и власничких удела на тим добрима, одређених Законом о ПДВ, </a:t>
            </a:r>
            <a:r>
              <a:rPr lang="sr-Cyrl-RS" b="1" dirty="0"/>
              <a:t>уз накнаду</a:t>
            </a:r>
            <a:r>
              <a:rPr lang="sr-Cyrl-RS" dirty="0"/>
              <a:t> </a:t>
            </a:r>
            <a:r>
              <a:rPr lang="sr-Cyrl-RS" b="1" dirty="0"/>
              <a:t>или без накнаде</a:t>
            </a:r>
            <a:r>
              <a:rPr lang="sr-Cyrl-RS" dirty="0"/>
              <a:t>, </a:t>
            </a:r>
            <a:r>
              <a:rPr lang="sr-Cyrl-RS" b="1" dirty="0"/>
              <a:t>независно</a:t>
            </a:r>
            <a:r>
              <a:rPr lang="sr-Cyrl-RS" dirty="0"/>
              <a:t> </a:t>
            </a:r>
            <a:r>
              <a:rPr lang="sr-Cyrl-RS" b="1" dirty="0"/>
              <a:t>од чињенице коме је промет извршен,</a:t>
            </a:r>
            <a:r>
              <a:rPr lang="sr-Cyrl-RS" dirty="0"/>
              <a:t> врши се у Појединачној евиденцији ПДВ; </a:t>
            </a:r>
            <a:endParaRPr lang="en-US" dirty="0"/>
          </a:p>
          <a:p>
            <a:pPr marL="457200" indent="-457200">
              <a:buFont typeface="Arial" panose="020B0604020202020204" pitchFamily="34" charset="0"/>
              <a:buChar char="•"/>
            </a:pPr>
            <a:endParaRPr lang="ru-RU" sz="3200" dirty="0" smtClean="0"/>
          </a:p>
          <a:p>
            <a:pPr marL="285750" lvl="0" indent="-285750">
              <a:buFont typeface="Arial" panose="020B0604020202020204" pitchFamily="34" charset="0"/>
              <a:buChar char="•"/>
            </a:pPr>
            <a:r>
              <a:rPr lang="sr-Cyrl-RS" dirty="0"/>
              <a:t>Електронско евидентирање обрачуна ПДВ за промет туристичких агенција и промет половних добара, уметничких дела, колекционарских добара и антиквитета, на који се примењују посебни поступци опорезивања у складу са Законом о ПДВ врши се искључиво у Збирној евиденцији </a:t>
            </a:r>
            <a:r>
              <a:rPr lang="sr-Cyrl-RS" dirty="0" smtClean="0"/>
              <a:t>ПДВ</a:t>
            </a:r>
            <a:r>
              <a:rPr lang="sr-Cyrl-RS" dirty="0"/>
              <a:t>.</a:t>
            </a:r>
            <a:endParaRPr lang="en-US" dirty="0"/>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1958869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Појединачна евиденција ПДВ - испоруке</a:t>
            </a:r>
            <a:endParaRPr lang="en-US"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4093428"/>
          </a:xfrm>
          <a:prstGeom prst="rect">
            <a:avLst/>
          </a:prstGeom>
          <a:noFill/>
        </p:spPr>
        <p:txBody>
          <a:bodyPr wrap="square">
            <a:spAutoFit/>
          </a:bodyPr>
          <a:lstStyle/>
          <a:p>
            <a:pPr algn="just"/>
            <a:r>
              <a:rPr lang="ru-RU" sz="2000" dirty="0"/>
              <a:t>Појединачна евиденција ПДВ, која се односи на </a:t>
            </a:r>
            <a:r>
              <a:rPr lang="ru-RU" sz="2000" b="1" dirty="0"/>
              <a:t>испоруке</a:t>
            </a:r>
            <a:r>
              <a:rPr lang="ru-RU" sz="2000" dirty="0"/>
              <a:t>, сачињава се по основу</a:t>
            </a:r>
            <a:r>
              <a:rPr lang="ru-RU" sz="2000" dirty="0" smtClean="0"/>
              <a:t>:</a:t>
            </a:r>
          </a:p>
          <a:p>
            <a:pPr algn="just"/>
            <a:endParaRPr lang="ru-RU" sz="2000" dirty="0"/>
          </a:p>
          <a:p>
            <a:pPr marL="342900" indent="-342900" algn="just">
              <a:buFont typeface="Arial" panose="020B0604020202020204" pitchFamily="34" charset="0"/>
              <a:buChar char="•"/>
            </a:pPr>
            <a:r>
              <a:rPr lang="ru-RU" sz="2000" dirty="0" smtClean="0"/>
              <a:t>промета </a:t>
            </a:r>
            <a:r>
              <a:rPr lang="ru-RU" sz="2000" dirty="0"/>
              <a:t>добара и услуга који се врши уз накнаду обвезнику пореза на добит правних лица у смислу закона којим се уређује порез на добит правних лица </a:t>
            </a:r>
            <a:r>
              <a:rPr lang="ru-RU" sz="2000" dirty="0" smtClean="0"/>
              <a:t>и обвезнику </a:t>
            </a:r>
            <a:r>
              <a:rPr lang="ru-RU" sz="2000" dirty="0"/>
              <a:t>пореза на приход од самосталне делатности у смислу закона којим се уређује порез на доходак </a:t>
            </a:r>
            <a:r>
              <a:rPr lang="ru-RU" sz="2000" dirty="0" smtClean="0"/>
              <a:t>грађана, за </a:t>
            </a:r>
            <a:r>
              <a:rPr lang="ru-RU" sz="2000" dirty="0"/>
              <a:t>који је испоручилац добара, односно пружалац услуга порески дужник у складу са ЗПДВ, примљеног аванса за тај промет, повећања и смањења, </a:t>
            </a:r>
            <a:r>
              <a:rPr lang="ru-RU" sz="2000" b="1" dirty="0"/>
              <a:t>осим </a:t>
            </a:r>
            <a:r>
              <a:rPr lang="ru-RU" sz="2000" b="1" dirty="0" smtClean="0"/>
              <a:t>ако није прописан изузетак</a:t>
            </a:r>
            <a:r>
              <a:rPr lang="ru-RU" sz="2000" dirty="0" smtClean="0"/>
              <a:t>;</a:t>
            </a:r>
            <a:endParaRPr lang="ru-RU" sz="2000" dirty="0"/>
          </a:p>
          <a:p>
            <a:pPr marL="342900" indent="-342900" algn="just">
              <a:buFont typeface="Arial" panose="020B0604020202020204" pitchFamily="34" charset="0"/>
              <a:buChar char="•"/>
            </a:pPr>
            <a:endParaRPr lang="ru-RU" sz="2000" dirty="0" smtClean="0"/>
          </a:p>
          <a:p>
            <a:pPr marL="342900" indent="-342900" algn="just">
              <a:buFont typeface="Arial" panose="020B0604020202020204" pitchFamily="34" charset="0"/>
              <a:buChar char="•"/>
            </a:pPr>
            <a:r>
              <a:rPr lang="ru-RU" sz="2000" b="1" dirty="0" smtClean="0"/>
              <a:t>првог преноса права располагања на новоизграђеним грађевинским објектима, економски дељивим целинама у оквиру тих објеката и власничких удела на тим добрима</a:t>
            </a:r>
            <a:r>
              <a:rPr lang="ru-RU" sz="2000" dirty="0" smtClean="0"/>
              <a:t>, одређених ЗПДВ, примљеног аванса за тај промет, повећања и смањења, </a:t>
            </a:r>
            <a:r>
              <a:rPr lang="ru-RU" sz="2000" b="1" dirty="0" smtClean="0"/>
              <a:t>независно од тога да ли је реч о промету на мало или о промету који се не сматра прометом на мало у складу са законом којим се уређује фискализација</a:t>
            </a:r>
            <a:r>
              <a:rPr lang="ru-RU" sz="2000" dirty="0" smtClean="0"/>
              <a:t>.</a:t>
            </a:r>
            <a:endParaRPr lang="ru-RU" sz="2000" dirty="0"/>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2446284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Изузеци – исказивање у Збирној евиденцији ПДВ</a:t>
            </a:r>
            <a:endParaRPr lang="en-US"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3785652"/>
          </a:xfrm>
          <a:prstGeom prst="rect">
            <a:avLst/>
          </a:prstGeom>
          <a:noFill/>
        </p:spPr>
        <p:txBody>
          <a:bodyPr wrap="square">
            <a:spAutoFit/>
          </a:bodyPr>
          <a:lstStyle/>
          <a:p>
            <a:r>
              <a:rPr lang="ru-RU" sz="2000" dirty="0"/>
              <a:t>Подаци о трансакцијама за које су прописани </a:t>
            </a:r>
            <a:r>
              <a:rPr lang="ru-RU" sz="2000" b="1" dirty="0"/>
              <a:t>изузеци</a:t>
            </a:r>
            <a:r>
              <a:rPr lang="ru-RU" sz="2000" dirty="0"/>
              <a:t> од обавезе сачињавања Појединачне евиденције ПДВ </a:t>
            </a:r>
            <a:r>
              <a:rPr lang="ru-RU" sz="2000" dirty="0" smtClean="0"/>
              <a:t>која се односи на испоруке исказују </a:t>
            </a:r>
            <a:r>
              <a:rPr lang="ru-RU" sz="2000" dirty="0"/>
              <a:t>се </a:t>
            </a:r>
            <a:r>
              <a:rPr lang="ru-RU" sz="2000" b="1" dirty="0"/>
              <a:t>у Збирној евиденцији </a:t>
            </a:r>
            <a:r>
              <a:rPr lang="ru-RU" sz="2000" b="1" dirty="0" smtClean="0"/>
              <a:t>ПДВ</a:t>
            </a:r>
            <a:r>
              <a:rPr lang="ru-RU" sz="2000" dirty="0" smtClean="0"/>
              <a:t>:</a:t>
            </a:r>
            <a:endParaRPr lang="ru-RU" sz="2000" dirty="0"/>
          </a:p>
          <a:p>
            <a:endParaRPr lang="ru-RU" sz="2000" dirty="0"/>
          </a:p>
          <a:p>
            <a:pPr marL="342900" indent="-342900">
              <a:buFont typeface="Arial" panose="020B0604020202020204" pitchFamily="34" charset="0"/>
              <a:buChar char="•"/>
            </a:pPr>
            <a:r>
              <a:rPr lang="ru-RU" sz="2000" b="1" dirty="0" smtClean="0"/>
              <a:t>промета </a:t>
            </a:r>
            <a:r>
              <a:rPr lang="ru-RU" sz="2000" b="1" dirty="0"/>
              <a:t>туристичких агенција</a:t>
            </a:r>
            <a:r>
              <a:rPr lang="ru-RU" sz="2000" dirty="0"/>
              <a:t> на који се примењује посебан поступак опорезивања у складу са ЗПДВ, примљеног </a:t>
            </a:r>
            <a:r>
              <a:rPr lang="ru-RU" sz="2000" b="1" dirty="0"/>
              <a:t>аванса за тај промет, повећања и </a:t>
            </a:r>
            <a:r>
              <a:rPr lang="ru-RU" sz="2000" b="1" dirty="0" smtClean="0"/>
              <a:t>смањења</a:t>
            </a:r>
            <a:r>
              <a:rPr lang="ru-RU" sz="2000" dirty="0" smtClean="0"/>
              <a:t>;</a:t>
            </a:r>
          </a:p>
          <a:p>
            <a:pPr marL="342900" indent="-342900">
              <a:buFont typeface="Arial" panose="020B0604020202020204" pitchFamily="34" charset="0"/>
              <a:buChar char="•"/>
            </a:pPr>
            <a:endParaRPr lang="ru-RU" sz="2000" dirty="0"/>
          </a:p>
          <a:p>
            <a:pPr marL="342900" indent="-342900">
              <a:buFont typeface="Arial" panose="020B0604020202020204" pitchFamily="34" charset="0"/>
              <a:buChar char="•"/>
            </a:pPr>
            <a:r>
              <a:rPr lang="ru-RU" sz="2000" b="1" dirty="0" smtClean="0"/>
              <a:t>промета </a:t>
            </a:r>
            <a:r>
              <a:rPr lang="ru-RU" sz="2000" b="1" dirty="0"/>
              <a:t>половних добара, уметничких дела, колекционарских добара и антиквитета</a:t>
            </a:r>
            <a:r>
              <a:rPr lang="ru-RU" sz="2000" dirty="0"/>
              <a:t> на који се примењује посебан поступак опорезивања у складу са ЗПДВ, </a:t>
            </a:r>
            <a:r>
              <a:rPr lang="ru-RU" sz="2000" b="1" dirty="0"/>
              <a:t>примљеног аванса за тај промет, повећања и </a:t>
            </a:r>
            <a:r>
              <a:rPr lang="ru-RU" sz="2000" b="1" dirty="0" smtClean="0"/>
              <a:t>смањења</a:t>
            </a:r>
            <a:r>
              <a:rPr lang="ru-RU" sz="2000" dirty="0" smtClean="0"/>
              <a:t>;</a:t>
            </a:r>
          </a:p>
          <a:p>
            <a:pPr marL="342900" indent="-342900">
              <a:buFont typeface="Arial" panose="020B0604020202020204" pitchFamily="34" charset="0"/>
              <a:buChar char="•"/>
            </a:pPr>
            <a:endParaRPr lang="ru-RU" sz="2000" dirty="0"/>
          </a:p>
          <a:p>
            <a:pPr marL="342900" indent="-342900">
              <a:buFont typeface="Arial" panose="020B0604020202020204" pitchFamily="34" charset="0"/>
              <a:buChar char="•"/>
            </a:pPr>
            <a:r>
              <a:rPr lang="ru-RU" sz="2000" b="1" dirty="0" smtClean="0"/>
              <a:t>промета </a:t>
            </a:r>
            <a:r>
              <a:rPr lang="ru-RU" sz="2000" b="1" dirty="0"/>
              <a:t>на мало</a:t>
            </a:r>
            <a:r>
              <a:rPr lang="ru-RU" sz="2000" dirty="0"/>
              <a:t> у складу са законом којим се уређује </a:t>
            </a:r>
            <a:r>
              <a:rPr lang="ru-RU" sz="2000" b="1" dirty="0"/>
              <a:t>фискализација</a:t>
            </a:r>
            <a:r>
              <a:rPr lang="ru-RU" sz="2000" dirty="0"/>
              <a:t>, </a:t>
            </a:r>
            <a:r>
              <a:rPr lang="ru-RU" sz="2000" b="1" dirty="0"/>
              <a:t>примљеног аванса за тај промет, повећања и </a:t>
            </a:r>
            <a:r>
              <a:rPr lang="ru-RU" sz="2000" b="1" dirty="0" smtClean="0"/>
              <a:t>смањења</a:t>
            </a:r>
            <a:r>
              <a:rPr lang="ru-RU" sz="2000" dirty="0" smtClean="0"/>
              <a:t>.</a:t>
            </a:r>
            <a:endParaRPr lang="ru-RU" sz="2000" dirty="0"/>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4590323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Важно: Члан 20а ПЕФ</a:t>
            </a:r>
            <a:endParaRPr lang="en-US"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2554545"/>
          </a:xfrm>
          <a:prstGeom prst="rect">
            <a:avLst/>
          </a:prstGeom>
          <a:noFill/>
        </p:spPr>
        <p:txBody>
          <a:bodyPr wrap="square">
            <a:spAutoFit/>
          </a:bodyPr>
          <a:lstStyle/>
          <a:p>
            <a:pPr algn="just"/>
            <a:r>
              <a:rPr lang="ru-RU" sz="2000" b="1" dirty="0" smtClean="0"/>
              <a:t>Члан 20а став 1. тачка 2) Правилника о електронском фактурисању:</a:t>
            </a:r>
          </a:p>
          <a:p>
            <a:pPr algn="just"/>
            <a:endParaRPr lang="ru-RU" sz="2000" b="1" dirty="0"/>
          </a:p>
          <a:p>
            <a:pPr algn="just"/>
            <a:r>
              <a:rPr lang="ru-RU" sz="2000" dirty="0" smtClean="0"/>
              <a:t>Појединачна </a:t>
            </a:r>
            <a:r>
              <a:rPr lang="ru-RU" sz="2000" dirty="0"/>
              <a:t>евиденција ПДВ, која се односи на испоруке, сачињава се по основу</a:t>
            </a:r>
            <a:r>
              <a:rPr lang="ru-RU" sz="2000" dirty="0" smtClean="0"/>
              <a:t>:</a:t>
            </a:r>
          </a:p>
          <a:p>
            <a:pPr algn="just"/>
            <a:endParaRPr lang="ru-RU" sz="2000" b="1" dirty="0"/>
          </a:p>
          <a:p>
            <a:pPr algn="just"/>
            <a:r>
              <a:rPr lang="ru-RU" sz="2000" b="1" dirty="0" smtClean="0"/>
              <a:t>првог </a:t>
            </a:r>
            <a:r>
              <a:rPr lang="ru-RU" sz="2000" b="1" dirty="0"/>
              <a:t>преноса права располагања на новоизграђеним грађевинским објектима, економски дељивим целинама у оквиру тих објеката и власничких удела на тим добрима, одређених ЗПДВ, примљеног аванса за тај промет, повећања и смањења, независно од тога да ли је реч о промету на мало или о промету који се не сматра прометом на мало у складу са законом којим се уређује фискализација.</a:t>
            </a:r>
            <a:endParaRPr lang="ru-RU" sz="2000" dirty="0"/>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184784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773" y="46208"/>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Евентуалне грешке и прекршајна одговорност</a:t>
            </a:r>
            <a:endParaRPr lang="en-US"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3785652"/>
          </a:xfrm>
          <a:prstGeom prst="rect">
            <a:avLst/>
          </a:prstGeom>
          <a:noFill/>
        </p:spPr>
        <p:txBody>
          <a:bodyPr wrap="square">
            <a:spAutoFit/>
          </a:bodyPr>
          <a:lstStyle/>
          <a:p>
            <a:pPr algn="just"/>
            <a:r>
              <a:rPr lang="ru-RU" sz="2400" dirty="0" smtClean="0"/>
              <a:t>Члан 22. Правилника о изменама и допунама ПЕФ:</a:t>
            </a:r>
          </a:p>
          <a:p>
            <a:pPr algn="just"/>
            <a:endParaRPr lang="ru-RU" sz="2400" dirty="0"/>
          </a:p>
          <a:p>
            <a:pPr algn="just"/>
            <a:r>
              <a:rPr lang="ru-RU" sz="2400" dirty="0" smtClean="0"/>
              <a:t>У </a:t>
            </a:r>
            <a:r>
              <a:rPr lang="ru-RU" sz="2400" dirty="0"/>
              <a:t>периоду од 1. јануара 2025. године </a:t>
            </a:r>
            <a:r>
              <a:rPr lang="ru-RU" sz="2400" b="1" dirty="0"/>
              <a:t>закључно са 30. јуном 2025. године</a:t>
            </a:r>
            <a:r>
              <a:rPr lang="ru-RU" sz="2400" dirty="0"/>
              <a:t>, у поступцима провере правилности електронског евидентирања пореза на додату вредност, Министарство финансија </a:t>
            </a:r>
            <a:r>
              <a:rPr lang="ru-RU" sz="2400" b="1" dirty="0"/>
              <a:t>не узима у обзир евентуалне грешке</a:t>
            </a:r>
            <a:r>
              <a:rPr lang="ru-RU" sz="2400" dirty="0"/>
              <a:t> при исказивању података у евиденцијама пореза на додату </a:t>
            </a:r>
            <a:r>
              <a:rPr lang="ru-RU" sz="2400" dirty="0" smtClean="0"/>
              <a:t>вредност.</a:t>
            </a:r>
          </a:p>
          <a:p>
            <a:pPr algn="just"/>
            <a:endParaRPr lang="ru-RU" sz="2400" dirty="0"/>
          </a:p>
          <a:p>
            <a:pPr algn="just"/>
            <a:r>
              <a:rPr lang="ru-RU" sz="2400" dirty="0" smtClean="0"/>
              <a:t>Подсећање да на основу одредбе члана 18. став 4. ЗЕФ, обвезници</a:t>
            </a:r>
            <a:r>
              <a:rPr lang="ru-RU" sz="2400" dirty="0"/>
              <a:t>, чак и када су начинили грешку, </a:t>
            </a:r>
            <a:r>
              <a:rPr lang="ru-RU" sz="2400" b="1" dirty="0"/>
              <a:t>неће бити прекршајно одговорни</a:t>
            </a:r>
            <a:r>
              <a:rPr lang="ru-RU" sz="2400" dirty="0"/>
              <a:t>, под условом да су савесни и </a:t>
            </a:r>
            <a:r>
              <a:rPr lang="ru-RU" sz="2400" b="1" dirty="0"/>
              <a:t>грешку исправе пре покретања поступка </a:t>
            </a:r>
            <a:r>
              <a:rPr lang="ru-RU" sz="2400" b="1" dirty="0" smtClean="0"/>
              <a:t>надзора.</a:t>
            </a:r>
            <a:endParaRPr lang="sr-Cyrl-RS" sz="2400" dirty="0" smtClean="0"/>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15630414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2192000" cy="687561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1" name="TextBox 60">
            <a:extLst>
              <a:ext uri="{FF2B5EF4-FFF2-40B4-BE49-F238E27FC236}">
                <a16:creationId xmlns:a16="http://schemas.microsoft.com/office/drawing/2014/main" id="{11ED438F-9601-40C1-8256-CBFDEA1DE44B}"/>
              </a:ext>
            </a:extLst>
          </p:cNvPr>
          <p:cNvSpPr txBox="1"/>
          <p:nvPr/>
        </p:nvSpPr>
        <p:spPr>
          <a:xfrm>
            <a:off x="6584443" y="2168475"/>
            <a:ext cx="5449305" cy="1477328"/>
          </a:xfrm>
          <a:prstGeom prst="rect">
            <a:avLst/>
          </a:prstGeom>
          <a:noFill/>
        </p:spPr>
        <p:txBody>
          <a:bodyPr wrap="square">
            <a:spAutoFit/>
          </a:bodyPr>
          <a:lstStyle/>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sz="1800" dirty="0">
              <a:solidFill>
                <a:schemeClr val="tx2">
                  <a:lumMod val="75000"/>
                </a:schemeClr>
              </a:solidFill>
              <a:latin typeface="Segoe UI" panose="020B0502040204020203" pitchFamily="34" charset="0"/>
              <a:cs typeface="Segoe UI" panose="020B0502040204020203" pitchFamily="34" charset="0"/>
            </a:endParaRPr>
          </a:p>
        </p:txBody>
      </p:sp>
      <p:sp>
        <p:nvSpPr>
          <p:cNvPr id="3" name="Title 1">
            <a:extLst>
              <a:ext uri="{FF2B5EF4-FFF2-40B4-BE49-F238E27FC236}">
                <a16:creationId xmlns:a16="http://schemas.microsoft.com/office/drawing/2014/main" id="{A8D4D66F-6ECC-6BC2-E1FC-7E5E2D96A928}"/>
              </a:ext>
            </a:extLst>
          </p:cNvPr>
          <p:cNvSpPr txBox="1">
            <a:spLocks/>
          </p:cNvSpPr>
          <p:nvPr/>
        </p:nvSpPr>
        <p:spPr>
          <a:xfrm>
            <a:off x="304800" y="2540869"/>
            <a:ext cx="11811000" cy="13248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defRPr/>
            </a:pPr>
            <a:r>
              <a:rPr lang="ru-RU" b="1" dirty="0" smtClean="0">
                <a:solidFill>
                  <a:schemeClr val="bg1"/>
                </a:solidFill>
                <a:latin typeface="Calibri Light" panose="020F0302020204030204"/>
              </a:rPr>
              <a:t>Практични примери</a:t>
            </a:r>
            <a:endParaRPr lang="ru-RU" b="1" dirty="0">
              <a:solidFill>
                <a:schemeClr val="bg1"/>
              </a:solidFill>
              <a:latin typeface="Calibri Light" panose="020F0302020204030204"/>
            </a:endParaRPr>
          </a:p>
        </p:txBody>
      </p:sp>
      <p:sp>
        <p:nvSpPr>
          <p:cNvPr id="5" name="TextBox 4">
            <a:extLst>
              <a:ext uri="{FF2B5EF4-FFF2-40B4-BE49-F238E27FC236}">
                <a16:creationId xmlns:a16="http://schemas.microsoft.com/office/drawing/2014/main" id="{72C7CB0D-6BEE-9BFF-723B-B69A31180ED7}"/>
              </a:ext>
            </a:extLst>
          </p:cNvPr>
          <p:cNvSpPr txBox="1"/>
          <p:nvPr/>
        </p:nvSpPr>
        <p:spPr>
          <a:xfrm>
            <a:off x="0" y="1519783"/>
            <a:ext cx="12021671" cy="829971"/>
          </a:xfrm>
          <a:prstGeom prst="rect">
            <a:avLst/>
          </a:prstGeom>
          <a:noFill/>
        </p:spPr>
        <p:txBody>
          <a:bodyPr wrap="square">
            <a:spAutoFit/>
          </a:bodyPr>
          <a:lstStyle/>
          <a:p>
            <a:pPr lvl="1" algn="just">
              <a:lnSpc>
                <a:spcPct val="90000"/>
              </a:lnSpc>
              <a:spcBef>
                <a:spcPts val="1000"/>
              </a:spcBef>
              <a:buClr>
                <a:schemeClr val="tx2">
                  <a:lumMod val="50000"/>
                </a:schemeClr>
              </a:buClr>
              <a:defRPr/>
            </a:pPr>
            <a:endParaRPr lang="en-US" sz="2200" dirty="0">
              <a:solidFill>
                <a:prstClr val="black"/>
              </a:solidFill>
            </a:endParaRPr>
          </a:p>
          <a:p>
            <a:pPr lvl="1" algn="just">
              <a:lnSpc>
                <a:spcPct val="90000"/>
              </a:lnSpc>
              <a:spcBef>
                <a:spcPts val="1000"/>
              </a:spcBef>
              <a:buClr>
                <a:schemeClr val="tx2">
                  <a:lumMod val="50000"/>
                </a:schemeClr>
              </a:buClr>
              <a:defRPr/>
            </a:pPr>
            <a:endParaRPr lang="en-US" sz="2200" dirty="0">
              <a:solidFill>
                <a:prstClr val="black"/>
              </a:solidFill>
            </a:endParaRPr>
          </a:p>
        </p:txBody>
      </p:sp>
      <p:grpSp>
        <p:nvGrpSpPr>
          <p:cNvPr id="12" name="Group 11"/>
          <p:cNvGrpSpPr/>
          <p:nvPr/>
        </p:nvGrpSpPr>
        <p:grpSpPr>
          <a:xfrm>
            <a:off x="9601200" y="6069129"/>
            <a:ext cx="2478734" cy="718771"/>
            <a:chOff x="9533545" y="6125414"/>
            <a:chExt cx="2420723" cy="618819"/>
          </a:xfrm>
        </p:grpSpPr>
        <p:sp>
          <p:nvSpPr>
            <p:cNvPr id="13" name="TextBox 12"/>
            <p:cNvSpPr txBox="1"/>
            <p:nvPr/>
          </p:nvSpPr>
          <p:spPr>
            <a:xfrm>
              <a:off x="9904733" y="6293426"/>
              <a:ext cx="2049535" cy="397466"/>
            </a:xfrm>
            <a:prstGeom prst="rect">
              <a:avLst/>
            </a:prstGeom>
            <a:noFill/>
          </p:spPr>
          <p:txBody>
            <a:bodyPr wrap="none" rtlCol="0">
              <a:spAutoFit/>
            </a:bodyPr>
            <a:lstStyle/>
            <a:p>
              <a:r>
                <a:rPr lang="sr-Latn-RS" sz="1200" b="1" dirty="0">
                  <a:solidFill>
                    <a:schemeClr val="bg1"/>
                  </a:solidFill>
                  <a:latin typeface="Segoe UI" panose="020B0502040204020203" pitchFamily="34" charset="0"/>
                  <a:cs typeface="Segoe UI" panose="020B0502040204020203" pitchFamily="34" charset="0"/>
                </a:rPr>
                <a:t>M</a:t>
              </a:r>
              <a:r>
                <a:rPr lang="sr-Cyrl-RS" sz="1200" b="1" dirty="0" err="1">
                  <a:solidFill>
                    <a:schemeClr val="bg1"/>
                  </a:solidFill>
                  <a:latin typeface="Segoe UI" panose="020B0502040204020203" pitchFamily="34" charset="0"/>
                  <a:cs typeface="Segoe UI" panose="020B0502040204020203" pitchFamily="34" charset="0"/>
                </a:rPr>
                <a:t>инистарство</a:t>
              </a:r>
              <a:r>
                <a:rPr lang="sr-Cyrl-RS" sz="1200" b="1" dirty="0">
                  <a:solidFill>
                    <a:schemeClr val="bg1"/>
                  </a:solidFill>
                  <a:latin typeface="Segoe UI" panose="020B0502040204020203" pitchFamily="34" charset="0"/>
                  <a:cs typeface="Segoe UI" panose="020B0502040204020203" pitchFamily="34" charset="0"/>
                </a:rPr>
                <a:t> финансија</a:t>
              </a:r>
            </a:p>
            <a:p>
              <a:r>
                <a:rPr lang="sr-Cyrl-RS" sz="1200" dirty="0">
                  <a:solidFill>
                    <a:schemeClr val="bg1"/>
                  </a:solidFill>
                  <a:latin typeface="Segoe UI" panose="020B0502040204020203" pitchFamily="34" charset="0"/>
                  <a:cs typeface="Segoe UI" panose="020B0502040204020203" pitchFamily="34" charset="0"/>
                </a:rPr>
                <a:t>Република Србија</a:t>
              </a:r>
              <a:endParaRPr lang="en-US" sz="1200" dirty="0">
                <a:solidFill>
                  <a:schemeClr val="bg1"/>
                </a:solidFill>
                <a:latin typeface="Segoe UI" panose="020B0502040204020203" pitchFamily="34" charset="0"/>
                <a:cs typeface="Segoe UI" panose="020B0502040204020203" pitchFamily="34" charset="0"/>
              </a:endParaRPr>
            </a:p>
          </p:txBody>
        </p:sp>
        <p:sp>
          <p:nvSpPr>
            <p:cNvPr id="14"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2"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11512535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90000"/>
              </a:lnSpc>
              <a:spcBef>
                <a:spcPct val="0"/>
              </a:spcBef>
              <a:defRPr/>
            </a:pPr>
            <a:r>
              <a:rPr lang="sr-Cyrl-RS" sz="3200" b="1" dirty="0" smtClean="0">
                <a:solidFill>
                  <a:prstClr val="white"/>
                </a:solidFill>
                <a:cs typeface="Arial" charset="0"/>
              </a:rPr>
              <a:t>Документација</a:t>
            </a:r>
            <a:endParaRPr lang="en-US" sz="3200" b="1" dirty="0">
              <a:solidFill>
                <a:prstClr val="white"/>
              </a:solidFill>
            </a:endParaRPr>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28600" y="1634978"/>
            <a:ext cx="11734800" cy="5054717"/>
          </a:xfrm>
          <a:prstGeom prst="rect">
            <a:avLst/>
          </a:prstGeom>
          <a:noFill/>
        </p:spPr>
        <p:txBody>
          <a:bodyPr wrap="square" numCol="2">
            <a:spAutoFit/>
          </a:bodyPr>
          <a:lstStyle/>
          <a:p>
            <a:pPr lvl="1" algn="just">
              <a:lnSpc>
                <a:spcPct val="90000"/>
              </a:lnSpc>
              <a:spcBef>
                <a:spcPts val="1000"/>
              </a:spcBef>
              <a:buClr>
                <a:srgbClr val="1F497D">
                  <a:lumMod val="50000"/>
                </a:srgbClr>
              </a:buClr>
              <a:defRPr/>
            </a:pPr>
            <a:r>
              <a:rPr lang="ru-RU" sz="2000" dirty="0" smtClean="0">
                <a:solidFill>
                  <a:prstClr val="black"/>
                </a:solidFill>
                <a:cs typeface="Arial" charset="0"/>
              </a:rPr>
              <a:t>На поралу </a:t>
            </a:r>
            <a:r>
              <a:rPr lang="en-US" sz="2000" dirty="0" smtClean="0">
                <a:solidFill>
                  <a:prstClr val="black"/>
                </a:solidFill>
                <a:cs typeface="Arial" charset="0"/>
                <a:hlinkClick r:id="rId2"/>
              </a:rPr>
              <a:t>efaktura.gov.rs</a:t>
            </a:r>
            <a:r>
              <a:rPr lang="sr-Latn-RS" sz="2000" dirty="0" smtClean="0">
                <a:solidFill>
                  <a:prstClr val="black"/>
                </a:solidFill>
                <a:cs typeface="Arial" charset="0"/>
              </a:rPr>
              <a:t>:</a:t>
            </a:r>
          </a:p>
          <a:p>
            <a:pPr marL="800100" lvl="1" indent="-342900" algn="just">
              <a:lnSpc>
                <a:spcPct val="90000"/>
              </a:lnSpc>
              <a:spcBef>
                <a:spcPts val="1000"/>
              </a:spcBef>
              <a:buClr>
                <a:srgbClr val="1F497D">
                  <a:lumMod val="50000"/>
                </a:srgbClr>
              </a:buClr>
              <a:buFont typeface="+mj-lt"/>
              <a:buAutoNum type="arabicPeriod"/>
              <a:defRPr/>
            </a:pPr>
            <a:r>
              <a:rPr lang="ru-RU" sz="2000" dirty="0" smtClean="0">
                <a:solidFill>
                  <a:prstClr val="black"/>
                </a:solidFill>
                <a:cs typeface="Arial" charset="0"/>
              </a:rPr>
              <a:t>Видео </a:t>
            </a:r>
            <a:r>
              <a:rPr lang="ru-RU" sz="2000" dirty="0">
                <a:solidFill>
                  <a:prstClr val="black"/>
                </a:solidFill>
                <a:cs typeface="Arial" charset="0"/>
              </a:rPr>
              <a:t>упутства</a:t>
            </a:r>
          </a:p>
          <a:p>
            <a:pPr marL="800100" lvl="1" indent="-342900" algn="just">
              <a:lnSpc>
                <a:spcPct val="90000"/>
              </a:lnSpc>
              <a:spcBef>
                <a:spcPts val="1000"/>
              </a:spcBef>
              <a:buClr>
                <a:srgbClr val="1F497D">
                  <a:lumMod val="50000"/>
                </a:srgbClr>
              </a:buClr>
              <a:buFont typeface="+mj-lt"/>
              <a:buAutoNum type="arabicPeriod"/>
              <a:defRPr/>
            </a:pPr>
            <a:r>
              <a:rPr lang="ru-RU" sz="2000" b="1" dirty="0" smtClean="0">
                <a:solidFill>
                  <a:prstClr val="black"/>
                </a:solidFill>
                <a:cs typeface="Arial" charset="0"/>
              </a:rPr>
              <a:t>Ажурирано </a:t>
            </a:r>
            <a:r>
              <a:rPr lang="ru-RU" sz="2000" b="1" dirty="0">
                <a:solidFill>
                  <a:prstClr val="black"/>
                </a:solidFill>
                <a:cs typeface="Arial" charset="0"/>
              </a:rPr>
              <a:t>интерно техничко упутство </a:t>
            </a:r>
            <a:r>
              <a:rPr lang="ru-RU" sz="2000" b="1" dirty="0" smtClean="0">
                <a:solidFill>
                  <a:prstClr val="black"/>
                </a:solidFill>
                <a:cs typeface="Arial" charset="0"/>
              </a:rPr>
              <a:t>(</a:t>
            </a:r>
            <a:r>
              <a:rPr lang="sr-Latn-RS" sz="2000" b="1" dirty="0" smtClean="0">
                <a:solidFill>
                  <a:prstClr val="black"/>
                </a:solidFill>
                <a:cs typeface="Arial" charset="0"/>
              </a:rPr>
              <a:t>27</a:t>
            </a:r>
            <a:r>
              <a:rPr lang="ru-RU" sz="2000" b="1" dirty="0" smtClean="0">
                <a:solidFill>
                  <a:prstClr val="black"/>
                </a:solidFill>
                <a:cs typeface="Arial" charset="0"/>
              </a:rPr>
              <a:t>.</a:t>
            </a:r>
            <a:r>
              <a:rPr lang="sr-Latn-RS" sz="2000" b="1" dirty="0" smtClean="0">
                <a:solidFill>
                  <a:prstClr val="black"/>
                </a:solidFill>
                <a:cs typeface="Arial" charset="0"/>
              </a:rPr>
              <a:t>12</a:t>
            </a:r>
            <a:r>
              <a:rPr lang="ru-RU" sz="2000" b="1" dirty="0" smtClean="0">
                <a:solidFill>
                  <a:prstClr val="black"/>
                </a:solidFill>
                <a:cs typeface="Arial" charset="0"/>
              </a:rPr>
              <a:t>.2024.)</a:t>
            </a:r>
            <a:endParaRPr lang="sr-Latn-RS" sz="2000" b="1" dirty="0" smtClean="0">
              <a:solidFill>
                <a:prstClr val="black"/>
              </a:solidFill>
              <a:cs typeface="Arial" charset="0"/>
            </a:endParaRPr>
          </a:p>
          <a:p>
            <a:pPr marL="800100" lvl="1" indent="-342900" algn="just">
              <a:lnSpc>
                <a:spcPct val="90000"/>
              </a:lnSpc>
              <a:spcBef>
                <a:spcPts val="1000"/>
              </a:spcBef>
              <a:buClr>
                <a:srgbClr val="1F497D">
                  <a:lumMod val="50000"/>
                </a:srgbClr>
              </a:buClr>
              <a:buFont typeface="+mj-lt"/>
              <a:buAutoNum type="arabicPeriod"/>
              <a:defRPr/>
            </a:pPr>
            <a:r>
              <a:rPr lang="ru-RU" sz="2000" dirty="0" smtClean="0">
                <a:solidFill>
                  <a:prstClr val="black"/>
                </a:solidFill>
                <a:cs typeface="Arial" charset="0"/>
              </a:rPr>
              <a:t>Пореске </a:t>
            </a:r>
            <a:r>
              <a:rPr lang="ru-RU" sz="2000" dirty="0">
                <a:solidFill>
                  <a:prstClr val="black"/>
                </a:solidFill>
                <a:cs typeface="Arial" charset="0"/>
              </a:rPr>
              <a:t>категорије за електронске </a:t>
            </a:r>
            <a:r>
              <a:rPr lang="ru-RU" sz="2000" dirty="0" smtClean="0">
                <a:solidFill>
                  <a:prstClr val="black"/>
                </a:solidFill>
                <a:cs typeface="Arial" charset="0"/>
              </a:rPr>
              <a:t>фактуре    </a:t>
            </a:r>
            <a:endParaRPr lang="sr-Latn-RS" sz="2000" dirty="0" smtClean="0">
              <a:solidFill>
                <a:prstClr val="black"/>
              </a:solidFill>
              <a:cs typeface="Arial" charset="0"/>
            </a:endParaRPr>
          </a:p>
          <a:p>
            <a:pPr marL="800100" lvl="1" indent="-342900" algn="just">
              <a:lnSpc>
                <a:spcPct val="90000"/>
              </a:lnSpc>
              <a:spcBef>
                <a:spcPts val="1000"/>
              </a:spcBef>
              <a:buClr>
                <a:srgbClr val="1F497D">
                  <a:lumMod val="50000"/>
                </a:srgbClr>
              </a:buClr>
              <a:buFont typeface="+mj-lt"/>
              <a:buAutoNum type="arabicPeriod"/>
              <a:defRPr/>
            </a:pPr>
            <a:r>
              <a:rPr lang="ru-RU" sz="2000" dirty="0" smtClean="0">
                <a:solidFill>
                  <a:prstClr val="black"/>
                </a:solidFill>
                <a:cs typeface="Arial" charset="0"/>
              </a:rPr>
              <a:t>Сервис </a:t>
            </a:r>
            <a:r>
              <a:rPr lang="ru-RU" sz="2000" dirty="0">
                <a:solidFill>
                  <a:prstClr val="black"/>
                </a:solidFill>
                <a:cs typeface="Arial" charset="0"/>
              </a:rPr>
              <a:t>за валидацију докумената у XML формату (UBL 2.1 </a:t>
            </a:r>
            <a:r>
              <a:rPr lang="ru-RU" sz="2000" dirty="0" smtClean="0">
                <a:solidFill>
                  <a:prstClr val="black"/>
                </a:solidFill>
                <a:cs typeface="Arial" charset="0"/>
              </a:rPr>
              <a:t>стандард)</a:t>
            </a:r>
            <a:endParaRPr lang="sr-Latn-RS" sz="2000" dirty="0" smtClean="0">
              <a:solidFill>
                <a:prstClr val="black"/>
              </a:solidFill>
              <a:cs typeface="Arial" charset="0"/>
            </a:endParaRPr>
          </a:p>
          <a:p>
            <a:pPr marL="800100" lvl="1" indent="-342900" algn="just">
              <a:lnSpc>
                <a:spcPct val="90000"/>
              </a:lnSpc>
              <a:spcBef>
                <a:spcPts val="1000"/>
              </a:spcBef>
              <a:buClr>
                <a:srgbClr val="1F497D">
                  <a:lumMod val="50000"/>
                </a:srgbClr>
              </a:buClr>
              <a:buFont typeface="+mj-lt"/>
              <a:buAutoNum type="arabicPeriod"/>
              <a:defRPr/>
            </a:pPr>
            <a:r>
              <a:rPr lang="ru-RU" sz="2000" dirty="0" smtClean="0">
                <a:solidFill>
                  <a:prstClr val="black"/>
                </a:solidFill>
                <a:cs typeface="Arial" charset="0"/>
              </a:rPr>
              <a:t>Примери </a:t>
            </a:r>
            <a:r>
              <a:rPr lang="ru-RU" sz="2000" dirty="0">
                <a:solidFill>
                  <a:prstClr val="black"/>
                </a:solidFill>
                <a:cs typeface="Arial" charset="0"/>
              </a:rPr>
              <a:t>JSON фајлова за Појединачне евиденције обрачуна </a:t>
            </a:r>
            <a:r>
              <a:rPr lang="ru-RU" sz="2000" dirty="0" smtClean="0">
                <a:solidFill>
                  <a:prstClr val="black"/>
                </a:solidFill>
                <a:cs typeface="Arial" charset="0"/>
              </a:rPr>
              <a:t>ПДВ</a:t>
            </a:r>
          </a:p>
          <a:p>
            <a:pPr marL="800100" lvl="1" indent="-342900" algn="just">
              <a:lnSpc>
                <a:spcPct val="90000"/>
              </a:lnSpc>
              <a:spcBef>
                <a:spcPts val="1000"/>
              </a:spcBef>
              <a:buClr>
                <a:srgbClr val="1F497D">
                  <a:lumMod val="50000"/>
                </a:srgbClr>
              </a:buClr>
              <a:buFont typeface="+mj-lt"/>
              <a:buAutoNum type="arabicPeriod"/>
              <a:defRPr/>
            </a:pPr>
            <a:r>
              <a:rPr lang="ru-RU" sz="2000" b="1" dirty="0" smtClean="0">
                <a:solidFill>
                  <a:prstClr val="black"/>
                </a:solidFill>
                <a:cs typeface="Arial" charset="0"/>
              </a:rPr>
              <a:t>Електронско евидентирање обрачуна ПДВ у СЕФ</a:t>
            </a:r>
            <a:r>
              <a:rPr lang="sr-Latn-RS" sz="2000" b="1" dirty="0">
                <a:solidFill>
                  <a:prstClr val="black"/>
                </a:solidFill>
                <a:cs typeface="Arial" charset="0"/>
              </a:rPr>
              <a:t> </a:t>
            </a:r>
            <a:r>
              <a:rPr lang="sr-Latn-RS" sz="2000" b="1" dirty="0" smtClean="0">
                <a:solidFill>
                  <a:prstClr val="black"/>
                </a:solidFill>
                <a:cs typeface="Arial" charset="0"/>
              </a:rPr>
              <a:t>(</a:t>
            </a:r>
            <a:r>
              <a:rPr lang="sr-Cyrl-RS" sz="2000" b="1" dirty="0" smtClean="0">
                <a:solidFill>
                  <a:prstClr val="black"/>
                </a:solidFill>
                <a:cs typeface="Arial" charset="0"/>
              </a:rPr>
              <a:t>припремљена ажурирана верзија</a:t>
            </a:r>
            <a:r>
              <a:rPr lang="ru-RU" sz="2000" b="1" dirty="0" smtClean="0">
                <a:solidFill>
                  <a:prstClr val="black"/>
                </a:solidFill>
                <a:cs typeface="Arial" charset="0"/>
              </a:rPr>
              <a:t>)</a:t>
            </a:r>
          </a:p>
          <a:p>
            <a:pPr marL="800100" lvl="1" indent="-342900" algn="just">
              <a:lnSpc>
                <a:spcPct val="90000"/>
              </a:lnSpc>
              <a:spcBef>
                <a:spcPts val="1000"/>
              </a:spcBef>
              <a:buClr>
                <a:srgbClr val="1F497D">
                  <a:lumMod val="50000"/>
                </a:srgbClr>
              </a:buClr>
              <a:buFont typeface="+mj-lt"/>
              <a:buAutoNum type="arabicPeriod"/>
              <a:defRPr/>
            </a:pPr>
            <a:r>
              <a:rPr lang="ru-RU" sz="2000" b="1" dirty="0" smtClean="0">
                <a:solidFill>
                  <a:prstClr val="black"/>
                </a:solidFill>
                <a:cs typeface="Arial" charset="0"/>
              </a:rPr>
              <a:t>Електронско </a:t>
            </a:r>
            <a:r>
              <a:rPr lang="ru-RU" sz="2000" b="1" dirty="0">
                <a:solidFill>
                  <a:prstClr val="black"/>
                </a:solidFill>
                <a:cs typeface="Arial" charset="0"/>
              </a:rPr>
              <a:t>евидентирање претходног </a:t>
            </a:r>
            <a:r>
              <a:rPr lang="ru-RU" sz="2000" b="1" dirty="0" smtClean="0">
                <a:solidFill>
                  <a:prstClr val="black"/>
                </a:solidFill>
                <a:cs typeface="Arial" charset="0"/>
              </a:rPr>
              <a:t>пореза</a:t>
            </a:r>
            <a:r>
              <a:rPr lang="sr-Cyrl-RS" sz="2000" b="1" dirty="0">
                <a:solidFill>
                  <a:prstClr val="black"/>
                </a:solidFill>
                <a:cs typeface="Arial" charset="0"/>
              </a:rPr>
              <a:t> </a:t>
            </a:r>
            <a:r>
              <a:rPr lang="sr-Cyrl-RS" sz="2000" b="1" dirty="0" smtClean="0">
                <a:solidFill>
                  <a:prstClr val="black"/>
                </a:solidFill>
                <a:cs typeface="Arial" charset="0"/>
              </a:rPr>
              <a:t>(припремљена </a:t>
            </a:r>
            <a:r>
              <a:rPr lang="sr-Cyrl-RS" sz="2000" b="1" dirty="0">
                <a:solidFill>
                  <a:prstClr val="black"/>
                </a:solidFill>
                <a:cs typeface="Arial" charset="0"/>
              </a:rPr>
              <a:t>ажурирана верзија)</a:t>
            </a:r>
            <a:endParaRPr lang="sr-Latn-RS" sz="2000" b="1" dirty="0" smtClean="0">
              <a:solidFill>
                <a:prstClr val="black"/>
              </a:solidFill>
              <a:cs typeface="Arial" charset="0"/>
            </a:endParaRPr>
          </a:p>
          <a:p>
            <a:pPr lvl="1" algn="just">
              <a:lnSpc>
                <a:spcPct val="90000"/>
              </a:lnSpc>
              <a:spcBef>
                <a:spcPts val="1000"/>
              </a:spcBef>
              <a:buClr>
                <a:srgbClr val="1F497D">
                  <a:lumMod val="50000"/>
                </a:srgbClr>
              </a:buClr>
              <a:defRPr/>
            </a:pPr>
            <a:endParaRPr lang="sr-Latn-RS" sz="2000" dirty="0" smtClean="0">
              <a:solidFill>
                <a:prstClr val="black"/>
              </a:solidFill>
              <a:cs typeface="Arial" charset="0"/>
            </a:endParaRPr>
          </a:p>
          <a:p>
            <a:pPr lvl="1" algn="just">
              <a:lnSpc>
                <a:spcPct val="90000"/>
              </a:lnSpc>
              <a:spcBef>
                <a:spcPts val="1000"/>
              </a:spcBef>
              <a:buClr>
                <a:srgbClr val="1F497D">
                  <a:lumMod val="50000"/>
                </a:srgbClr>
              </a:buClr>
              <a:defRPr/>
            </a:pPr>
            <a:r>
              <a:rPr lang="ru-RU" sz="2000" dirty="0" smtClean="0">
                <a:solidFill>
                  <a:prstClr val="black"/>
                </a:solidFill>
                <a:cs typeface="Arial" charset="0"/>
              </a:rPr>
              <a:t>Спецификације</a:t>
            </a:r>
            <a:r>
              <a:rPr lang="sr-Latn-RS" sz="2000" dirty="0">
                <a:solidFill>
                  <a:prstClr val="black"/>
                </a:solidFill>
                <a:cs typeface="Arial" charset="0"/>
              </a:rPr>
              <a:t>:</a:t>
            </a:r>
            <a:endParaRPr lang="ru-RU" sz="2000" dirty="0">
              <a:solidFill>
                <a:prstClr val="black"/>
              </a:solidFill>
              <a:cs typeface="Arial" charset="0"/>
            </a:endParaRPr>
          </a:p>
          <a:p>
            <a:pPr marL="800100" lvl="1" indent="-342900" algn="just">
              <a:lnSpc>
                <a:spcPct val="90000"/>
              </a:lnSpc>
              <a:spcBef>
                <a:spcPts val="1000"/>
              </a:spcBef>
              <a:buClr>
                <a:srgbClr val="1F497D">
                  <a:lumMod val="50000"/>
                </a:srgbClr>
              </a:buClr>
              <a:buAutoNum type="arabicPeriod"/>
              <a:defRPr/>
            </a:pPr>
            <a:r>
              <a:rPr lang="ru-RU" sz="2000" dirty="0">
                <a:solidFill>
                  <a:prstClr val="black"/>
                </a:solidFill>
                <a:cs typeface="Arial" charset="0"/>
              </a:rPr>
              <a:t>Спецификација апликативног интерфејса за непосредан приступ систему електронских фактура</a:t>
            </a:r>
            <a:endParaRPr lang="sr-Latn-RS" sz="2000" dirty="0">
              <a:solidFill>
                <a:prstClr val="black"/>
              </a:solidFill>
              <a:cs typeface="Arial" charset="0"/>
            </a:endParaRPr>
          </a:p>
          <a:p>
            <a:pPr marL="800100" lvl="1" indent="-342900" algn="just">
              <a:lnSpc>
                <a:spcPct val="90000"/>
              </a:lnSpc>
              <a:spcBef>
                <a:spcPts val="1000"/>
              </a:spcBef>
              <a:buClr>
                <a:srgbClr val="1F497D">
                  <a:lumMod val="50000"/>
                </a:srgbClr>
              </a:buClr>
              <a:buAutoNum type="arabicPeriod"/>
              <a:defRPr/>
            </a:pPr>
            <a:r>
              <a:rPr lang="ru-RU" sz="2000" dirty="0">
                <a:solidFill>
                  <a:prstClr val="black"/>
                </a:solidFill>
                <a:cs typeface="Arial" charset="0"/>
              </a:rPr>
              <a:t>Ажурирана спецификација прилагођене примене стандарда EN 16931-1 за електронске фактуре у унутрашњем промету у Републици Србији</a:t>
            </a:r>
          </a:p>
          <a:p>
            <a:pPr marL="800100" lvl="1" indent="-342900" algn="just">
              <a:lnSpc>
                <a:spcPct val="90000"/>
              </a:lnSpc>
              <a:spcBef>
                <a:spcPts val="1000"/>
              </a:spcBef>
              <a:buClr>
                <a:srgbClr val="1F497D">
                  <a:lumMod val="50000"/>
                </a:srgbClr>
              </a:buClr>
              <a:buFont typeface="+mj-lt"/>
              <a:buAutoNum type="arabicPeriod"/>
              <a:defRPr/>
            </a:pPr>
            <a:endParaRPr lang="sr-Latn-RS" sz="2000" dirty="0" smtClean="0">
              <a:solidFill>
                <a:prstClr val="black"/>
              </a:solidFill>
              <a:cs typeface="Arial" charset="0"/>
            </a:endParaRPr>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1266986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381000" y="45204"/>
            <a:ext cx="11277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defRPr/>
            </a:pPr>
            <a:r>
              <a:rPr lang="sr-Cyrl-RS" sz="4000" b="1" dirty="0" smtClean="0">
                <a:solidFill>
                  <a:schemeClr val="bg1"/>
                </a:solidFill>
                <a:latin typeface="Calibri Light" panose="020F0302020204030204"/>
              </a:rPr>
              <a:t>Тема конференције</a:t>
            </a:r>
            <a:endParaRPr kumimoji="0" lang="sr-Latn-RS" sz="3200" b="1" i="0" u="none" strike="noStrike" kern="1200" cap="none" spc="0" normalizeH="0" baseline="0" noProof="0" dirty="0">
              <a:ln>
                <a:noFill/>
              </a:ln>
              <a:solidFill>
                <a:schemeClr val="bg1"/>
              </a:solidFill>
              <a:effectLst/>
              <a:uLnTx/>
              <a:uFillTx/>
              <a:latin typeface="Calibri Light" panose="020F0302020204030204"/>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493058" y="1944230"/>
            <a:ext cx="11394141" cy="3046988"/>
          </a:xfrm>
          <a:prstGeom prst="rect">
            <a:avLst/>
          </a:prstGeom>
          <a:noFill/>
        </p:spPr>
        <p:txBody>
          <a:bodyPr wrap="square">
            <a:spAutoFit/>
          </a:bodyPr>
          <a:lstStyle/>
          <a:p>
            <a:pPr marL="361950" indent="-361950" algn="just">
              <a:buFont typeface="Arial" panose="020B0604020202020204" pitchFamily="34" charset="0"/>
              <a:buChar char="•"/>
            </a:pPr>
            <a:endParaRPr lang="ru-RU" sz="3200" dirty="0"/>
          </a:p>
          <a:p>
            <a:pPr marL="742950" indent="-742950" algn="just">
              <a:buFont typeface="Arial" panose="020B0604020202020204" pitchFamily="34" charset="0"/>
              <a:buChar char="•"/>
            </a:pPr>
            <a:r>
              <a:rPr lang="ru-RU" sz="3200" dirty="0" smtClean="0"/>
              <a:t>Измене нормативног оквира</a:t>
            </a:r>
            <a:r>
              <a:rPr lang="en-US" sz="3200" dirty="0" smtClean="0"/>
              <a:t> </a:t>
            </a:r>
            <a:r>
              <a:rPr lang="sr-Cyrl-RS" sz="3200" dirty="0" smtClean="0"/>
              <a:t>који се односи на електронско евидентирање обрачуна ПДВ у систему електронских фактура</a:t>
            </a:r>
            <a:endParaRPr lang="ru-RU" sz="3200" dirty="0" smtClean="0"/>
          </a:p>
          <a:p>
            <a:pPr marL="742950" indent="-742950" algn="just">
              <a:buFont typeface="Arial" panose="020B0604020202020204" pitchFamily="34" charset="0"/>
              <a:buChar char="•"/>
            </a:pPr>
            <a:endParaRPr lang="ru-RU" sz="3200" dirty="0" smtClean="0"/>
          </a:p>
          <a:p>
            <a:pPr marL="742950" indent="-742950" algn="just">
              <a:buFont typeface="Arial" panose="020B0604020202020204" pitchFamily="34" charset="0"/>
              <a:buChar char="•"/>
            </a:pPr>
            <a:r>
              <a:rPr lang="ru-RU" sz="3200" dirty="0" smtClean="0"/>
              <a:t>Практични примери</a:t>
            </a:r>
            <a:endParaRPr lang="ru-RU" sz="3200" dirty="0"/>
          </a:p>
        </p:txBody>
      </p:sp>
      <p:grpSp>
        <p:nvGrpSpPr>
          <p:cNvPr id="9" name="Group 8"/>
          <p:cNvGrpSpPr/>
          <p:nvPr/>
        </p:nvGrpSpPr>
        <p:grpSpPr>
          <a:xfrm>
            <a:off x="9601200" y="6069129"/>
            <a:ext cx="2478734" cy="718771"/>
            <a:chOff x="9533545" y="6125414"/>
            <a:chExt cx="2420723" cy="618819"/>
          </a:xfrm>
        </p:grpSpPr>
        <p:sp>
          <p:nvSpPr>
            <p:cNvPr id="12" name="TextBox 11"/>
            <p:cNvSpPr txBox="1"/>
            <p:nvPr/>
          </p:nvSpPr>
          <p:spPr>
            <a:xfrm>
              <a:off x="9904733" y="6293426"/>
              <a:ext cx="2049535" cy="397466"/>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a:latin typeface="Segoe UI" panose="020B0502040204020203" pitchFamily="34" charset="0"/>
                  <a:cs typeface="Segoe UI" panose="020B0502040204020203" pitchFamily="34" charset="0"/>
                </a:rPr>
                <a:t>инистарство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3"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2"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975107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black, table, sitting, white&#10;&#10;Description automatically generated">
            <a:extLst>
              <a:ext uri="{FF2B5EF4-FFF2-40B4-BE49-F238E27FC236}">
                <a16:creationId xmlns:a16="http://schemas.microsoft.com/office/drawing/2014/main" id="{8F0CF24B-9822-446A-A840-7AECF8A2E3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 y="10510"/>
            <a:ext cx="12185904" cy="6858000"/>
          </a:xfrm>
          <a:prstGeom prst="rect">
            <a:avLst/>
          </a:prstGeom>
        </p:spPr>
      </p:pic>
      <p:sp>
        <p:nvSpPr>
          <p:cNvPr id="3" name="object 3"/>
          <p:cNvSpPr txBox="1"/>
          <p:nvPr/>
        </p:nvSpPr>
        <p:spPr>
          <a:xfrm>
            <a:off x="2316239" y="4270903"/>
            <a:ext cx="7553325" cy="174471"/>
          </a:xfrm>
          <a:prstGeom prst="rect">
            <a:avLst/>
          </a:prstGeom>
        </p:spPr>
        <p:txBody>
          <a:bodyPr vert="horz" wrap="square" lIns="0" tIns="11430" rIns="0" bIns="0" rtlCol="0">
            <a:spAutoFit/>
          </a:bodyPr>
          <a:lstStyle/>
          <a:p>
            <a:pPr marL="12700" marR="5080" indent="635" algn="ctr">
              <a:lnSpc>
                <a:spcPct val="102600"/>
              </a:lnSpc>
              <a:spcBef>
                <a:spcPts val="90"/>
              </a:spcBef>
            </a:pPr>
            <a:endParaRPr sz="1100" dirty="0">
              <a:latin typeface="Arial"/>
              <a:cs typeface="Arial"/>
            </a:endParaRPr>
          </a:p>
        </p:txBody>
      </p:sp>
      <p:sp>
        <p:nvSpPr>
          <p:cNvPr id="9" name="object 2">
            <a:extLst>
              <a:ext uri="{FF2B5EF4-FFF2-40B4-BE49-F238E27FC236}">
                <a16:creationId xmlns:a16="http://schemas.microsoft.com/office/drawing/2014/main" id="{7277C748-0E8F-4DEE-A5E6-C697FB6F8073}"/>
              </a:ext>
            </a:extLst>
          </p:cNvPr>
          <p:cNvSpPr txBox="1">
            <a:spLocks noGrp="1"/>
          </p:cNvSpPr>
          <p:nvPr>
            <p:ph type="title"/>
          </p:nvPr>
        </p:nvSpPr>
        <p:spPr>
          <a:xfrm>
            <a:off x="152400" y="1195828"/>
            <a:ext cx="11887200" cy="5367495"/>
          </a:xfrm>
          <a:prstGeom prst="rect">
            <a:avLst/>
          </a:prstGeom>
        </p:spPr>
        <p:txBody>
          <a:bodyPr vert="horz" wrap="square" lIns="0" tIns="12065" rIns="0" bIns="0" rtlCol="0">
            <a:spAutoFit/>
          </a:bodyPr>
          <a:lstStyle/>
          <a:p>
            <a:pPr marL="12065" marR="5080" algn="ctr" rtl="0">
              <a:lnSpc>
                <a:spcPct val="100299"/>
              </a:lnSpc>
              <a:spcBef>
                <a:spcPts val="95"/>
              </a:spcBef>
            </a:pPr>
            <a:r>
              <a:rPr lang="sr-Latn-RS" sz="2800" kern="1200" dirty="0">
                <a:solidFill>
                  <a:schemeClr val="bg1"/>
                </a:solidFill>
                <a:latin typeface="Calibri Light" panose="020F0302020204030204"/>
              </a:rPr>
              <a:t/>
            </a:r>
            <a:br>
              <a:rPr lang="sr-Latn-RS" sz="2800" kern="1200" dirty="0">
                <a:solidFill>
                  <a:schemeClr val="bg1"/>
                </a:solidFill>
                <a:latin typeface="Calibri Light" panose="020F0302020204030204"/>
              </a:rPr>
            </a:br>
            <a:r>
              <a:rPr lang="ru-RU" sz="2800" kern="1200" dirty="0">
                <a:solidFill>
                  <a:schemeClr val="bg1"/>
                </a:solidFill>
                <a:latin typeface="Calibri Light" panose="020F0302020204030204"/>
              </a:rPr>
              <a:t/>
            </a:r>
            <a:br>
              <a:rPr lang="ru-RU" sz="2800" kern="1200" dirty="0">
                <a:solidFill>
                  <a:schemeClr val="bg1"/>
                </a:solidFill>
                <a:latin typeface="Calibri Light" panose="020F0302020204030204"/>
              </a:rPr>
            </a:br>
            <a:r>
              <a:rPr lang="sr-Cyrl-RS" sz="4400" kern="1200" dirty="0">
                <a:solidFill>
                  <a:schemeClr val="bg1"/>
                </a:solidFill>
                <a:latin typeface="Calibri Light" panose="020F0302020204030204"/>
              </a:rPr>
              <a:t/>
            </a:r>
            <a:br>
              <a:rPr lang="sr-Cyrl-RS" sz="4400" kern="1200" dirty="0">
                <a:solidFill>
                  <a:schemeClr val="bg1"/>
                </a:solidFill>
                <a:latin typeface="Calibri Light" panose="020F0302020204030204"/>
              </a:rPr>
            </a:br>
            <a:r>
              <a:rPr lang="sr-Cyrl-RS" sz="3200" dirty="0">
                <a:solidFill>
                  <a:schemeClr val="bg1"/>
                </a:solidFill>
                <a:latin typeface="+mj-lt"/>
              </a:rPr>
              <a:t>Хвала на пажњи!</a:t>
            </a:r>
            <a:r>
              <a:rPr lang="sr-Latn-RS" sz="4400" kern="1200" dirty="0">
                <a:solidFill>
                  <a:schemeClr val="bg1"/>
                </a:solidFill>
                <a:latin typeface="+mj-lt"/>
              </a:rPr>
              <a:t/>
            </a:r>
            <a:br>
              <a:rPr lang="sr-Latn-RS" sz="4400" kern="1200" dirty="0">
                <a:solidFill>
                  <a:schemeClr val="bg1"/>
                </a:solidFill>
                <a:latin typeface="+mj-lt"/>
              </a:rPr>
            </a:br>
            <a:r>
              <a:rPr lang="sr-Latn-RS" sz="4400" kern="1200" dirty="0">
                <a:solidFill>
                  <a:schemeClr val="bg1"/>
                </a:solidFill>
                <a:latin typeface="Calibri Light" panose="020F0302020204030204"/>
              </a:rPr>
              <a:t/>
            </a:r>
            <a:br>
              <a:rPr lang="sr-Latn-RS" sz="4400" kern="1200" dirty="0">
                <a:solidFill>
                  <a:schemeClr val="bg1"/>
                </a:solidFill>
                <a:latin typeface="Calibri Light" panose="020F0302020204030204"/>
              </a:rPr>
            </a:br>
            <a:r>
              <a:rPr lang="sr-Latn-RS" sz="4400" kern="1200" dirty="0">
                <a:solidFill>
                  <a:schemeClr val="bg1"/>
                </a:solidFill>
                <a:latin typeface="Calibri Light" panose="020F0302020204030204"/>
              </a:rPr>
              <a:t/>
            </a:r>
            <a:br>
              <a:rPr lang="sr-Latn-RS" sz="4400" kern="1200" dirty="0">
                <a:solidFill>
                  <a:schemeClr val="bg1"/>
                </a:solidFill>
                <a:latin typeface="Calibri Light" panose="020F0302020204030204"/>
              </a:rPr>
            </a:br>
            <a:r>
              <a:rPr lang="sr-Latn-RS" sz="4400" kern="1200" dirty="0">
                <a:solidFill>
                  <a:schemeClr val="bg1"/>
                </a:solidFill>
                <a:latin typeface="Calibri Light" panose="020F0302020204030204"/>
              </a:rPr>
              <a:t/>
            </a:r>
            <a:br>
              <a:rPr lang="sr-Latn-RS" sz="4400" kern="1200" dirty="0">
                <a:solidFill>
                  <a:schemeClr val="bg1"/>
                </a:solidFill>
                <a:latin typeface="Calibri Light" panose="020F0302020204030204"/>
              </a:rPr>
            </a:br>
            <a:r>
              <a:rPr lang="sr-Cyrl-RS" sz="3200" dirty="0">
                <a:latin typeface="Calibri Light" panose="020F0302020204030204" pitchFamily="34" charset="0"/>
                <a:cs typeface="Calibri Light" panose="020F0302020204030204" pitchFamily="34" charset="0"/>
              </a:rPr>
              <a:t/>
            </a:r>
            <a:br>
              <a:rPr lang="sr-Cyrl-RS" sz="3200" dirty="0">
                <a:latin typeface="Calibri Light" panose="020F0302020204030204" pitchFamily="34" charset="0"/>
                <a:cs typeface="Calibri Light" panose="020F0302020204030204" pitchFamily="34" charset="0"/>
              </a:rPr>
            </a:br>
            <a:r>
              <a:rPr lang="sr-Cyrl-RS" sz="3200" dirty="0">
                <a:latin typeface="Calibri Light" panose="020F0302020204030204" pitchFamily="34" charset="0"/>
                <a:cs typeface="Calibri Light" panose="020F0302020204030204" pitchFamily="34" charset="0"/>
              </a:rPr>
              <a:t/>
            </a:r>
            <a:br>
              <a:rPr lang="sr-Cyrl-RS" sz="3200" dirty="0">
                <a:latin typeface="Calibri Light" panose="020F0302020204030204" pitchFamily="34" charset="0"/>
                <a:cs typeface="Calibri Light" panose="020F0302020204030204" pitchFamily="34" charset="0"/>
              </a:rPr>
            </a:br>
            <a:r>
              <a:rPr lang="sr-Cyrl-RS" sz="2000" dirty="0" smtClean="0">
                <a:solidFill>
                  <a:schemeClr val="bg1"/>
                </a:solidFill>
                <a:latin typeface="Calibri Light" panose="020F0302020204030204" pitchFamily="34" charset="0"/>
                <a:cs typeface="Calibri Light" panose="020F0302020204030204" pitchFamily="34" charset="0"/>
              </a:rPr>
              <a:t>31</a:t>
            </a:r>
            <a:r>
              <a:rPr lang="sr-Latn-RS" sz="2000" dirty="0" smtClean="0">
                <a:solidFill>
                  <a:schemeClr val="bg1"/>
                </a:solidFill>
                <a:latin typeface="Calibri Light" panose="020F0302020204030204" pitchFamily="34" charset="0"/>
                <a:cs typeface="Calibri Light" panose="020F0302020204030204" pitchFamily="34" charset="0"/>
              </a:rPr>
              <a:t>. </a:t>
            </a:r>
            <a:r>
              <a:rPr lang="sr-Cyrl-RS" sz="2000" dirty="0" smtClean="0">
                <a:solidFill>
                  <a:schemeClr val="bg1"/>
                </a:solidFill>
                <a:latin typeface="Calibri Light" panose="020F0302020204030204" pitchFamily="34" charset="0"/>
                <a:cs typeface="Calibri Light" panose="020F0302020204030204" pitchFamily="34" charset="0"/>
              </a:rPr>
              <a:t>јануар 2025.</a:t>
            </a:r>
            <a:endParaRPr lang="en-US" sz="2000" dirty="0">
              <a:solidFill>
                <a:schemeClr val="bg1"/>
              </a:solidFill>
              <a:latin typeface="Segoe UI" panose="020B0502040204020203" pitchFamily="34" charset="0"/>
              <a:cs typeface="Segoe UI" panose="020B0502040204020203" pitchFamily="34" charset="0"/>
            </a:endParaRPr>
          </a:p>
        </p:txBody>
      </p:sp>
      <p:cxnSp>
        <p:nvCxnSpPr>
          <p:cNvPr id="8" name="Straight Connector 7" descr="text divider">
            <a:extLst>
              <a:ext uri="{FF2B5EF4-FFF2-40B4-BE49-F238E27FC236}">
                <a16:creationId xmlns:a16="http://schemas.microsoft.com/office/drawing/2014/main" id="{CD08664B-A8C8-4FF6-A0C7-079132AC409B}"/>
              </a:ext>
            </a:extLst>
          </p:cNvPr>
          <p:cNvCxnSpPr>
            <a:cxnSpLocks/>
          </p:cNvCxnSpPr>
          <p:nvPr/>
        </p:nvCxnSpPr>
        <p:spPr>
          <a:xfrm>
            <a:off x="914400" y="3429000"/>
            <a:ext cx="104394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Graphic 3">
            <a:extLst>
              <a:ext uri="{FF2B5EF4-FFF2-40B4-BE49-F238E27FC236}">
                <a16:creationId xmlns:a16="http://schemas.microsoft.com/office/drawing/2014/main" id="{543EF52B-6DBD-FDFD-9428-65C50A585BA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1" name="Group 10"/>
          <p:cNvGrpSpPr/>
          <p:nvPr/>
        </p:nvGrpSpPr>
        <p:grpSpPr>
          <a:xfrm>
            <a:off x="9601200" y="6069129"/>
            <a:ext cx="2478734" cy="718771"/>
            <a:chOff x="9533545" y="6125414"/>
            <a:chExt cx="2420723" cy="618819"/>
          </a:xfrm>
        </p:grpSpPr>
        <p:sp>
          <p:nvSpPr>
            <p:cNvPr id="12" name="TextBox 11"/>
            <p:cNvSpPr txBox="1"/>
            <p:nvPr/>
          </p:nvSpPr>
          <p:spPr>
            <a:xfrm>
              <a:off x="9904733" y="6293426"/>
              <a:ext cx="2049535" cy="397466"/>
            </a:xfrm>
            <a:prstGeom prst="rect">
              <a:avLst/>
            </a:prstGeom>
            <a:noFill/>
          </p:spPr>
          <p:txBody>
            <a:bodyPr wrap="none" rtlCol="0">
              <a:spAutoFit/>
            </a:bodyPr>
            <a:lstStyle/>
            <a:p>
              <a:r>
                <a:rPr lang="sr-Latn-RS" sz="1200" b="1" dirty="0">
                  <a:solidFill>
                    <a:schemeClr val="bg1"/>
                  </a:solidFill>
                  <a:latin typeface="Segoe UI" panose="020B0502040204020203" pitchFamily="34" charset="0"/>
                  <a:cs typeface="Segoe UI" panose="020B0502040204020203" pitchFamily="34" charset="0"/>
                </a:rPr>
                <a:t>M</a:t>
              </a:r>
              <a:r>
                <a:rPr lang="sr-Cyrl-RS" sz="1200" b="1" dirty="0" err="1">
                  <a:solidFill>
                    <a:schemeClr val="bg1"/>
                  </a:solidFill>
                  <a:latin typeface="Segoe UI" panose="020B0502040204020203" pitchFamily="34" charset="0"/>
                  <a:cs typeface="Segoe UI" panose="020B0502040204020203" pitchFamily="34" charset="0"/>
                </a:rPr>
                <a:t>инистарство</a:t>
              </a:r>
              <a:r>
                <a:rPr lang="sr-Cyrl-RS" sz="1200" b="1" dirty="0">
                  <a:solidFill>
                    <a:schemeClr val="bg1"/>
                  </a:solidFill>
                  <a:latin typeface="Segoe UI" panose="020B0502040204020203" pitchFamily="34" charset="0"/>
                  <a:cs typeface="Segoe UI" panose="020B0502040204020203" pitchFamily="34" charset="0"/>
                </a:rPr>
                <a:t> финансија</a:t>
              </a:r>
            </a:p>
            <a:p>
              <a:r>
                <a:rPr lang="sr-Cyrl-RS" sz="1200" dirty="0">
                  <a:solidFill>
                    <a:schemeClr val="bg1"/>
                  </a:solidFill>
                  <a:latin typeface="Segoe UI" panose="020B0502040204020203" pitchFamily="34" charset="0"/>
                  <a:cs typeface="Segoe UI" panose="020B0502040204020203" pitchFamily="34" charset="0"/>
                </a:rPr>
                <a:t>Република Србија</a:t>
              </a:r>
              <a:endParaRPr lang="en-US" sz="1200" dirty="0">
                <a:solidFill>
                  <a:schemeClr val="bg1"/>
                </a:solidFill>
                <a:latin typeface="Segoe UI" panose="020B0502040204020203" pitchFamily="34" charset="0"/>
                <a:cs typeface="Segoe UI" panose="020B0502040204020203" pitchFamily="34" charset="0"/>
              </a:endParaRPr>
            </a:p>
          </p:txBody>
        </p:sp>
        <p:sp>
          <p:nvSpPr>
            <p:cNvPr id="15"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762554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2192000" cy="687561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1" name="TextBox 60">
            <a:extLst>
              <a:ext uri="{FF2B5EF4-FFF2-40B4-BE49-F238E27FC236}">
                <a16:creationId xmlns:a16="http://schemas.microsoft.com/office/drawing/2014/main" id="{11ED438F-9601-40C1-8256-CBFDEA1DE44B}"/>
              </a:ext>
            </a:extLst>
          </p:cNvPr>
          <p:cNvSpPr txBox="1"/>
          <p:nvPr/>
        </p:nvSpPr>
        <p:spPr>
          <a:xfrm>
            <a:off x="6584443" y="2168475"/>
            <a:ext cx="5449305" cy="1477328"/>
          </a:xfrm>
          <a:prstGeom prst="rect">
            <a:avLst/>
          </a:prstGeom>
          <a:noFill/>
        </p:spPr>
        <p:txBody>
          <a:bodyPr wrap="square">
            <a:spAutoFit/>
          </a:bodyPr>
          <a:lstStyle/>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sz="1800" dirty="0">
              <a:solidFill>
                <a:schemeClr val="tx2">
                  <a:lumMod val="75000"/>
                </a:schemeClr>
              </a:solidFill>
              <a:latin typeface="Segoe UI" panose="020B0502040204020203" pitchFamily="34" charset="0"/>
              <a:cs typeface="Segoe UI" panose="020B0502040204020203" pitchFamily="34" charset="0"/>
            </a:endParaRPr>
          </a:p>
        </p:txBody>
      </p:sp>
      <p:sp>
        <p:nvSpPr>
          <p:cNvPr id="3" name="Title 1">
            <a:extLst>
              <a:ext uri="{FF2B5EF4-FFF2-40B4-BE49-F238E27FC236}">
                <a16:creationId xmlns:a16="http://schemas.microsoft.com/office/drawing/2014/main" id="{A8D4D66F-6ECC-6BC2-E1FC-7E5E2D96A928}"/>
              </a:ext>
            </a:extLst>
          </p:cNvPr>
          <p:cNvSpPr txBox="1">
            <a:spLocks/>
          </p:cNvSpPr>
          <p:nvPr/>
        </p:nvSpPr>
        <p:spPr>
          <a:xfrm>
            <a:off x="304800" y="2540869"/>
            <a:ext cx="11811000" cy="13248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defRPr/>
            </a:pPr>
            <a:r>
              <a:rPr lang="ru-RU" b="1" dirty="0">
                <a:solidFill>
                  <a:schemeClr val="bg1"/>
                </a:solidFill>
                <a:latin typeface="Calibri Light" panose="020F0302020204030204"/>
              </a:rPr>
              <a:t>Измене нормативног оквира</a:t>
            </a:r>
          </a:p>
        </p:txBody>
      </p:sp>
      <p:sp>
        <p:nvSpPr>
          <p:cNvPr id="5" name="TextBox 4">
            <a:extLst>
              <a:ext uri="{FF2B5EF4-FFF2-40B4-BE49-F238E27FC236}">
                <a16:creationId xmlns:a16="http://schemas.microsoft.com/office/drawing/2014/main" id="{72C7CB0D-6BEE-9BFF-723B-B69A31180ED7}"/>
              </a:ext>
            </a:extLst>
          </p:cNvPr>
          <p:cNvSpPr txBox="1"/>
          <p:nvPr/>
        </p:nvSpPr>
        <p:spPr>
          <a:xfrm>
            <a:off x="0" y="1519783"/>
            <a:ext cx="12021671" cy="829971"/>
          </a:xfrm>
          <a:prstGeom prst="rect">
            <a:avLst/>
          </a:prstGeom>
          <a:noFill/>
        </p:spPr>
        <p:txBody>
          <a:bodyPr wrap="square">
            <a:spAutoFit/>
          </a:bodyPr>
          <a:lstStyle/>
          <a:p>
            <a:pPr lvl="1" algn="just">
              <a:lnSpc>
                <a:spcPct val="90000"/>
              </a:lnSpc>
              <a:spcBef>
                <a:spcPts val="1000"/>
              </a:spcBef>
              <a:buClr>
                <a:schemeClr val="tx2">
                  <a:lumMod val="50000"/>
                </a:schemeClr>
              </a:buClr>
              <a:defRPr/>
            </a:pPr>
            <a:endParaRPr lang="en-US" sz="2200" dirty="0">
              <a:solidFill>
                <a:prstClr val="black"/>
              </a:solidFill>
            </a:endParaRPr>
          </a:p>
          <a:p>
            <a:pPr lvl="1" algn="just">
              <a:lnSpc>
                <a:spcPct val="90000"/>
              </a:lnSpc>
              <a:spcBef>
                <a:spcPts val="1000"/>
              </a:spcBef>
              <a:buClr>
                <a:schemeClr val="tx2">
                  <a:lumMod val="50000"/>
                </a:schemeClr>
              </a:buClr>
              <a:defRPr/>
            </a:pPr>
            <a:endParaRPr lang="en-US" sz="2200" dirty="0">
              <a:solidFill>
                <a:prstClr val="black"/>
              </a:solidFill>
            </a:endParaRPr>
          </a:p>
        </p:txBody>
      </p:sp>
      <p:grpSp>
        <p:nvGrpSpPr>
          <p:cNvPr id="12" name="Group 11"/>
          <p:cNvGrpSpPr/>
          <p:nvPr/>
        </p:nvGrpSpPr>
        <p:grpSpPr>
          <a:xfrm>
            <a:off x="9601200" y="6069129"/>
            <a:ext cx="2478734" cy="718771"/>
            <a:chOff x="9533545" y="6125414"/>
            <a:chExt cx="2420723" cy="618819"/>
          </a:xfrm>
        </p:grpSpPr>
        <p:sp>
          <p:nvSpPr>
            <p:cNvPr id="13" name="TextBox 12"/>
            <p:cNvSpPr txBox="1"/>
            <p:nvPr/>
          </p:nvSpPr>
          <p:spPr>
            <a:xfrm>
              <a:off x="9904733" y="6293426"/>
              <a:ext cx="2049535" cy="397466"/>
            </a:xfrm>
            <a:prstGeom prst="rect">
              <a:avLst/>
            </a:prstGeom>
            <a:noFill/>
          </p:spPr>
          <p:txBody>
            <a:bodyPr wrap="none" rtlCol="0">
              <a:spAutoFit/>
            </a:bodyPr>
            <a:lstStyle/>
            <a:p>
              <a:r>
                <a:rPr lang="sr-Latn-RS" sz="1200" b="1" dirty="0">
                  <a:solidFill>
                    <a:schemeClr val="bg1"/>
                  </a:solidFill>
                  <a:latin typeface="Segoe UI" panose="020B0502040204020203" pitchFamily="34" charset="0"/>
                  <a:cs typeface="Segoe UI" panose="020B0502040204020203" pitchFamily="34" charset="0"/>
                </a:rPr>
                <a:t>M</a:t>
              </a:r>
              <a:r>
                <a:rPr lang="sr-Cyrl-RS" sz="1200" b="1" dirty="0" err="1">
                  <a:solidFill>
                    <a:schemeClr val="bg1"/>
                  </a:solidFill>
                  <a:latin typeface="Segoe UI" panose="020B0502040204020203" pitchFamily="34" charset="0"/>
                  <a:cs typeface="Segoe UI" panose="020B0502040204020203" pitchFamily="34" charset="0"/>
                </a:rPr>
                <a:t>инистарство</a:t>
              </a:r>
              <a:r>
                <a:rPr lang="sr-Cyrl-RS" sz="1200" b="1" dirty="0">
                  <a:solidFill>
                    <a:schemeClr val="bg1"/>
                  </a:solidFill>
                  <a:latin typeface="Segoe UI" panose="020B0502040204020203" pitchFamily="34" charset="0"/>
                  <a:cs typeface="Segoe UI" panose="020B0502040204020203" pitchFamily="34" charset="0"/>
                </a:rPr>
                <a:t> финансија</a:t>
              </a:r>
            </a:p>
            <a:p>
              <a:r>
                <a:rPr lang="sr-Cyrl-RS" sz="1200" dirty="0">
                  <a:solidFill>
                    <a:schemeClr val="bg1"/>
                  </a:solidFill>
                  <a:latin typeface="Segoe UI" panose="020B0502040204020203" pitchFamily="34" charset="0"/>
                  <a:cs typeface="Segoe UI" panose="020B0502040204020203" pitchFamily="34" charset="0"/>
                </a:rPr>
                <a:t>Република Србија</a:t>
              </a:r>
              <a:endParaRPr lang="en-US" sz="1200" dirty="0">
                <a:solidFill>
                  <a:schemeClr val="bg1"/>
                </a:solidFill>
                <a:latin typeface="Segoe UI" panose="020B0502040204020203" pitchFamily="34" charset="0"/>
                <a:cs typeface="Segoe UI" panose="020B0502040204020203" pitchFamily="34" charset="0"/>
              </a:endParaRPr>
            </a:p>
          </p:txBody>
        </p:sp>
        <p:sp>
          <p:nvSpPr>
            <p:cNvPr id="14"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2"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3891295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931"/>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sr-Cyrl-RS" sz="4000" b="1" dirty="0" smtClean="0">
                <a:solidFill>
                  <a:prstClr val="white"/>
                </a:solidFill>
              </a:rPr>
              <a:t>Циљ измена и допуна</a:t>
            </a:r>
            <a:endParaRPr lang="en-US" b="1" dirty="0">
              <a:solidFill>
                <a:prstClr val="white"/>
              </a:solidFill>
            </a:endParaRPr>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4785"/>
            <a:ext cx="11582400" cy="4816703"/>
          </a:xfrm>
          <a:prstGeom prst="rect">
            <a:avLst/>
          </a:prstGeom>
          <a:noFill/>
        </p:spPr>
        <p:txBody>
          <a:bodyPr wrap="square">
            <a:spAutoFit/>
          </a:bodyPr>
          <a:lstStyle/>
          <a:p>
            <a:r>
              <a:rPr lang="sr-Cyrl-RS" sz="1700" dirty="0" smtClean="0"/>
              <a:t>Циљ измена и допуна Закона о електронском фактурисању и Правилника о електронском фактурисању – да се омогући </a:t>
            </a:r>
            <a:r>
              <a:rPr lang="sr-Cyrl-RS" sz="1700" dirty="0"/>
              <a:t>планирани и најављивани наставак развоја </a:t>
            </a:r>
            <a:r>
              <a:rPr lang="sr-Cyrl-RS" sz="1700" dirty="0" smtClean="0"/>
              <a:t>СЕФ-а </a:t>
            </a:r>
            <a:r>
              <a:rPr lang="sr-Cyrl-RS" sz="1700" dirty="0"/>
              <a:t>у правцу успостављања, у највећој могућој мери, </a:t>
            </a:r>
            <a:r>
              <a:rPr lang="sr-Cyrl-RS" sz="1700" b="1" dirty="0"/>
              <a:t>дигитализације обрачуна </a:t>
            </a:r>
            <a:r>
              <a:rPr lang="sr-Cyrl-RS" sz="1700" b="1" dirty="0" smtClean="0"/>
              <a:t>ПДВ</a:t>
            </a:r>
            <a:r>
              <a:rPr lang="sr-Cyrl-RS" sz="1700" dirty="0" smtClean="0"/>
              <a:t>. </a:t>
            </a:r>
          </a:p>
          <a:p>
            <a:endParaRPr lang="sr-Cyrl-RS" sz="1700" dirty="0"/>
          </a:p>
          <a:p>
            <a:r>
              <a:rPr lang="sr-Cyrl-RS" sz="1700" dirty="0" smtClean="0"/>
              <a:t>Наставак </a:t>
            </a:r>
            <a:r>
              <a:rPr lang="sr-Cyrl-RS" sz="1700" dirty="0"/>
              <a:t>развоја </a:t>
            </a:r>
            <a:r>
              <a:rPr lang="sr-Cyrl-RS" sz="1700" dirty="0" smtClean="0"/>
              <a:t>омогућиће </a:t>
            </a:r>
            <a:r>
              <a:rPr lang="sr-Cyrl-RS" sz="1700" b="1" dirty="0"/>
              <a:t>сачињавање прелиминарне пореске пријаве </a:t>
            </a:r>
            <a:r>
              <a:rPr lang="sr-Cyrl-RS" sz="1700" b="1" dirty="0" smtClean="0"/>
              <a:t>ПДВ </a:t>
            </a:r>
            <a:r>
              <a:rPr lang="sr-Cyrl-RS" sz="1700" b="1" dirty="0"/>
              <a:t>на основу података којима располаже СЕФ</a:t>
            </a:r>
            <a:r>
              <a:rPr lang="sr-Cyrl-RS" sz="1700" dirty="0"/>
              <a:t>, што је и прописано </a:t>
            </a:r>
            <a:r>
              <a:rPr lang="sr-Cyrl-RS" sz="1700" dirty="0" smtClean="0"/>
              <a:t>ЗЕФ-ом, </a:t>
            </a:r>
            <a:r>
              <a:rPr lang="sr-Cyrl-RS" sz="1700" dirty="0"/>
              <a:t>а истовремено су </a:t>
            </a:r>
            <a:r>
              <a:rPr lang="sr-Cyrl-RS" sz="1700" dirty="0" smtClean="0"/>
              <a:t>измењене и допуњене одредбе које уређују СЕФ у </a:t>
            </a:r>
            <a:r>
              <a:rPr lang="sr-Cyrl-RS" sz="1700" dirty="0"/>
              <a:t>потпуности усклађене са изменама и допунама Закона о порезу на додату вредност</a:t>
            </a:r>
            <a:r>
              <a:rPr lang="sr-Cyrl-RS" sz="1700" dirty="0" smtClean="0"/>
              <a:t>.</a:t>
            </a:r>
          </a:p>
          <a:p>
            <a:endParaRPr lang="sr-Cyrl-RS" sz="1700" dirty="0"/>
          </a:p>
          <a:p>
            <a:r>
              <a:rPr lang="sr-Cyrl-CS" sz="1700" dirty="0" smtClean="0"/>
              <a:t>Подсећање: </a:t>
            </a:r>
            <a:r>
              <a:rPr lang="sr-Cyrl-RS" sz="1700" dirty="0" smtClean="0"/>
              <a:t>успостављањем СЕФ-а 2022</a:t>
            </a:r>
            <a:r>
              <a:rPr lang="sr-Cyrl-RS" sz="1700" dirty="0"/>
              <a:t>. </a:t>
            </a:r>
            <a:r>
              <a:rPr lang="sr-Cyrl-RS" sz="1700" dirty="0" smtClean="0"/>
              <a:t>године постигнут </a:t>
            </a:r>
            <a:r>
              <a:rPr lang="sr-Cyrl-RS" sz="1700" dirty="0"/>
              <a:t>је </a:t>
            </a:r>
            <a:r>
              <a:rPr lang="sr-Cyrl-RS" sz="1700" dirty="0" smtClean="0"/>
              <a:t>искорак </a:t>
            </a:r>
            <a:r>
              <a:rPr lang="sr-Cyrl-RS" sz="1700" dirty="0"/>
              <a:t>у јачању правне сигурности приликом размене захтева за исплату између субјеката </a:t>
            </a:r>
            <a:r>
              <a:rPr lang="sr-Cyrl-RS" sz="1700" dirty="0" smtClean="0"/>
              <a:t>јавног / приватног сектора, а паралелно са </a:t>
            </a:r>
            <a:r>
              <a:rPr lang="sr-Cyrl-RS" sz="1700" dirty="0"/>
              <a:t>почетком </a:t>
            </a:r>
            <a:r>
              <a:rPr lang="sr-Cyrl-RS" sz="1700" dirty="0" smtClean="0"/>
              <a:t>примена </a:t>
            </a:r>
            <a:r>
              <a:rPr lang="sr-Cyrl-RS" sz="1700" dirty="0"/>
              <a:t>обавеза које су се односиле на издавање и пријем електронских фактура преко система електронских фактура, почеле су са применом и </a:t>
            </a:r>
            <a:r>
              <a:rPr lang="sr-Cyrl-RS" sz="1700" b="1" dirty="0"/>
              <a:t>обавезе </a:t>
            </a:r>
            <a:r>
              <a:rPr lang="sr-Cyrl-RS" sz="1700" b="1" dirty="0" smtClean="0"/>
              <a:t>које </a:t>
            </a:r>
            <a:r>
              <a:rPr lang="sr-Cyrl-RS" sz="1700" b="1" dirty="0"/>
              <a:t>су се односиле на електронско евидентирање обрачуна </a:t>
            </a:r>
            <a:r>
              <a:rPr lang="sr-Cyrl-RS" sz="1700" b="1" dirty="0" smtClean="0"/>
              <a:t>ПДВ за субјекте јавног сектора, а потом и за субјекте приватног сектора</a:t>
            </a:r>
            <a:r>
              <a:rPr lang="sr-Cyrl-RS" sz="1700" dirty="0" smtClean="0"/>
              <a:t>. </a:t>
            </a:r>
            <a:r>
              <a:rPr lang="sr-Cyrl-RS" sz="1700" dirty="0"/>
              <a:t>Изменама и допунама </a:t>
            </a:r>
            <a:r>
              <a:rPr lang="sr-Cyrl-RS" sz="1700" dirty="0" smtClean="0"/>
              <a:t>ЗЕФ-а </a:t>
            </a:r>
            <a:r>
              <a:rPr lang="sr-Cyrl-RS" sz="1700" dirty="0"/>
              <a:t>донетим 2023. године уведена је и </a:t>
            </a:r>
            <a:r>
              <a:rPr lang="sr-Cyrl-RS" sz="1700" b="1" dirty="0"/>
              <a:t>обавеза електронског евидентирања претходног </a:t>
            </a:r>
            <a:r>
              <a:rPr lang="sr-Cyrl-RS" sz="1700" b="1" dirty="0" smtClean="0"/>
              <a:t>пореза</a:t>
            </a:r>
            <a:r>
              <a:rPr lang="sr-Cyrl-RS" sz="1700" dirty="0" smtClean="0"/>
              <a:t>. </a:t>
            </a:r>
          </a:p>
          <a:p>
            <a:endParaRPr lang="sr-Cyrl-RS" sz="1700" dirty="0" smtClean="0"/>
          </a:p>
          <a:p>
            <a:r>
              <a:rPr lang="sr-Cyrl-RS" sz="1700" dirty="0" smtClean="0"/>
              <a:t>Успостављањем </a:t>
            </a:r>
            <a:r>
              <a:rPr lang="sr-Cyrl-RS" sz="1700" dirty="0"/>
              <a:t>описаног система </a:t>
            </a:r>
            <a:r>
              <a:rPr lang="sr-Cyrl-RS" sz="1700" dirty="0" smtClean="0"/>
              <a:t>пореским </a:t>
            </a:r>
            <a:r>
              <a:rPr lang="sr-Cyrl-RS" sz="1700" dirty="0"/>
              <a:t>обвезницима ће бити </a:t>
            </a:r>
            <a:r>
              <a:rPr lang="sr-Cyrl-RS" sz="1700" b="1" dirty="0"/>
              <a:t>олакшано испуњавање обавеза</a:t>
            </a:r>
            <a:r>
              <a:rPr lang="sr-Cyrl-RS" sz="1700" dirty="0"/>
              <a:t> које имају на основу прописа којим се уређује </a:t>
            </a:r>
            <a:r>
              <a:rPr lang="sr-Cyrl-RS" sz="1700" dirty="0" smtClean="0"/>
              <a:t>ПДВ.</a:t>
            </a:r>
            <a:endParaRPr lang="en-US" sz="1700" dirty="0"/>
          </a:p>
          <a:p>
            <a:endParaRPr lang="en-US" dirty="0"/>
          </a:p>
        </p:txBody>
      </p:sp>
      <p:pic>
        <p:nvPicPr>
          <p:cNvPr id="10" name="Graphic 3">
            <a:extLst>
              <a:ext uri="{FF2B5EF4-FFF2-40B4-BE49-F238E27FC236}">
                <a16:creationId xmlns:a16="http://schemas.microsoft.com/office/drawing/2014/main" id="{543EF52B-6DBD-FDFD-9428-65C50A585BA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76200" y="6434823"/>
            <a:ext cx="1476386" cy="321471"/>
          </a:xfrm>
          <a:prstGeom prst="rect">
            <a:avLst/>
          </a:prstGeom>
        </p:spPr>
      </p:pic>
      <p:grpSp>
        <p:nvGrpSpPr>
          <p:cNvPr id="11" name="Group 10"/>
          <p:cNvGrpSpPr/>
          <p:nvPr/>
        </p:nvGrpSpPr>
        <p:grpSpPr>
          <a:xfrm>
            <a:off x="9601200" y="6069131"/>
            <a:ext cx="2529027" cy="731383"/>
            <a:chOff x="9533545" y="6125414"/>
            <a:chExt cx="2469839" cy="629677"/>
          </a:xfrm>
        </p:grpSpPr>
        <p:sp>
          <p:nvSpPr>
            <p:cNvPr id="12" name="TextBox 11"/>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3"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973338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sr-Cyrl-RS" sz="4000" b="1" dirty="0" smtClean="0">
                <a:solidFill>
                  <a:prstClr val="white"/>
                </a:solidFill>
              </a:rPr>
              <a:t>Доношење и почетак примене</a:t>
            </a:r>
            <a:endParaRPr lang="en-US" b="1" dirty="0">
              <a:solidFill>
                <a:prstClr val="white"/>
              </a:solidFill>
            </a:endParaRPr>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3847207"/>
          </a:xfrm>
          <a:prstGeom prst="rect">
            <a:avLst/>
          </a:prstGeom>
          <a:noFill/>
        </p:spPr>
        <p:txBody>
          <a:bodyPr wrap="square">
            <a:spAutoFit/>
          </a:bodyPr>
          <a:lstStyle/>
          <a:p>
            <a:pPr marL="361950" indent="-361950" algn="just">
              <a:buFont typeface="Arial" panose="020B0604020202020204" pitchFamily="34" charset="0"/>
              <a:buChar char="•"/>
            </a:pPr>
            <a:r>
              <a:rPr lang="sr-Cyrl-RS" sz="2400" dirty="0" smtClean="0"/>
              <a:t>Измене у допуне ЗЕФ донете су у новембру 2024, а измене и допуне ПЕФ у децембру 2024. године</a:t>
            </a:r>
          </a:p>
          <a:p>
            <a:pPr marL="361950" indent="-361950" algn="just">
              <a:buFont typeface="Arial" panose="020B0604020202020204" pitchFamily="34" charset="0"/>
              <a:buChar char="•"/>
            </a:pPr>
            <a:endParaRPr lang="ru-RU" sz="2400" dirty="0" smtClean="0"/>
          </a:p>
          <a:p>
            <a:pPr marL="361950" indent="-361950" algn="just">
              <a:buFont typeface="Arial" panose="020B0604020202020204" pitchFamily="34" charset="0"/>
              <a:buChar char="•"/>
            </a:pPr>
            <a:r>
              <a:rPr lang="ru-RU" sz="2400" dirty="0" smtClean="0"/>
              <a:t>ПЕФ је у највећем делу почео да се примењује 1. јануара 2025. године</a:t>
            </a:r>
          </a:p>
          <a:p>
            <a:pPr marL="361950" indent="-361950" algn="just">
              <a:buFont typeface="Arial" panose="020B0604020202020204" pitchFamily="34" charset="0"/>
              <a:buChar char="•"/>
            </a:pPr>
            <a:endParaRPr lang="ru-RU" sz="2400" dirty="0" smtClean="0"/>
          </a:p>
          <a:p>
            <a:pPr marL="361950" indent="-361950" algn="just">
              <a:buFont typeface="Arial" panose="020B0604020202020204" pitchFamily="34" charset="0"/>
              <a:buChar char="•"/>
            </a:pPr>
            <a:r>
              <a:rPr lang="ru-RU" sz="2400" dirty="0" smtClean="0"/>
              <a:t>ЗЕФ је прописао фазну примену </a:t>
            </a:r>
            <a:r>
              <a:rPr lang="ru-RU" sz="2400" dirty="0"/>
              <a:t>обавеза: </a:t>
            </a:r>
            <a:endParaRPr lang="ru-RU" sz="2400" dirty="0" smtClean="0"/>
          </a:p>
          <a:p>
            <a:pPr marL="819150" lvl="1" indent="-361950" algn="just">
              <a:buFont typeface="Courier New" panose="02070309020205020404" pitchFamily="49" charset="0"/>
              <a:buChar char="o"/>
            </a:pPr>
            <a:r>
              <a:rPr lang="ru-RU" sz="2000" dirty="0" smtClean="0"/>
              <a:t>од </a:t>
            </a:r>
            <a:r>
              <a:rPr lang="ru-RU" sz="2000" dirty="0"/>
              <a:t>15. децембра 2024. године </a:t>
            </a:r>
            <a:r>
              <a:rPr lang="ru-RU" sz="2000" dirty="0" smtClean="0"/>
              <a:t>примењују </a:t>
            </a:r>
            <a:r>
              <a:rPr lang="ru-RU" sz="2000" dirty="0"/>
              <a:t>се </a:t>
            </a:r>
            <a:r>
              <a:rPr lang="ru-RU" sz="2000" dirty="0" smtClean="0"/>
              <a:t>одредбе </a:t>
            </a:r>
            <a:r>
              <a:rPr lang="ru-RU" sz="2000" dirty="0"/>
              <a:t>о статусу обвезника, </a:t>
            </a:r>
            <a:endParaRPr lang="ru-RU" sz="2000" dirty="0" smtClean="0"/>
          </a:p>
          <a:p>
            <a:pPr marL="819150" lvl="1" indent="-361950" algn="just">
              <a:buFont typeface="Courier New" panose="02070309020205020404" pitchFamily="49" charset="0"/>
              <a:buChar char="o"/>
            </a:pPr>
            <a:r>
              <a:rPr lang="ru-RU" sz="2000" dirty="0" smtClean="0"/>
              <a:t>за </a:t>
            </a:r>
            <a:r>
              <a:rPr lang="ru-RU" sz="2000" dirty="0"/>
              <a:t>већину других одредаба </a:t>
            </a:r>
            <a:r>
              <a:rPr lang="ru-RU" sz="2000" dirty="0" smtClean="0"/>
              <a:t>примена је почела од пореских </a:t>
            </a:r>
            <a:r>
              <a:rPr lang="ru-RU" sz="2000" dirty="0"/>
              <a:t>периода који </a:t>
            </a:r>
            <a:r>
              <a:rPr lang="ru-RU" sz="2000" dirty="0" smtClean="0"/>
              <a:t>су започели након </a:t>
            </a:r>
            <a:r>
              <a:rPr lang="ru-RU" sz="2000" dirty="0"/>
              <a:t>31. децембра 2024. </a:t>
            </a:r>
            <a:r>
              <a:rPr lang="ru-RU" sz="2000" dirty="0" smtClean="0"/>
              <a:t>године,</a:t>
            </a:r>
          </a:p>
          <a:p>
            <a:pPr marL="819150" lvl="1" indent="-361950" algn="just">
              <a:buFont typeface="Courier New" panose="02070309020205020404" pitchFamily="49" charset="0"/>
              <a:buChar char="o"/>
            </a:pPr>
            <a:r>
              <a:rPr lang="ru-RU" sz="2000" dirty="0" smtClean="0"/>
              <a:t>одредбе </a:t>
            </a:r>
            <a:r>
              <a:rPr lang="ru-RU" sz="2000" dirty="0"/>
              <a:t>којима се уређује прелиминарна пореска пријава ПДВ почеће да се примењују за пореске периоде (у складу са Законом о </a:t>
            </a:r>
            <a:r>
              <a:rPr lang="ru-RU" sz="2000" dirty="0" smtClean="0"/>
              <a:t>ПДВ) </a:t>
            </a:r>
            <a:r>
              <a:rPr lang="ru-RU" sz="2000" dirty="0"/>
              <a:t>који почињу после 31. децембра 2025. године.</a:t>
            </a:r>
          </a:p>
        </p:txBody>
      </p:sp>
      <p:pic>
        <p:nvPicPr>
          <p:cNvPr id="13"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76200" y="6434823"/>
            <a:ext cx="1476386" cy="321471"/>
          </a:xfrm>
          <a:prstGeom prst="rect">
            <a:avLst/>
          </a:prstGeom>
        </p:spPr>
      </p:pic>
      <p:grpSp>
        <p:nvGrpSpPr>
          <p:cNvPr id="14" name="Group 13"/>
          <p:cNvGrpSpPr/>
          <p:nvPr/>
        </p:nvGrpSpPr>
        <p:grpSpPr>
          <a:xfrm>
            <a:off x="9601200" y="6069131"/>
            <a:ext cx="2529027" cy="731383"/>
            <a:chOff x="9533545" y="6125414"/>
            <a:chExt cx="2469839" cy="629677"/>
          </a:xfrm>
        </p:grpSpPr>
        <p:sp>
          <p:nvSpPr>
            <p:cNvPr id="15" name="TextBox 14"/>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6"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682284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Кратак </a:t>
            </a:r>
            <a:r>
              <a:rPr lang="sr-Cyrl-RS" sz="4000" b="1" dirty="0"/>
              <a:t>п</a:t>
            </a:r>
            <a:r>
              <a:rPr lang="sr-Cyrl-RS" sz="4000" b="1" dirty="0" smtClean="0"/>
              <a:t>реглед измена</a:t>
            </a:r>
            <a:endParaRPr lang="en-US"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5601533"/>
          </a:xfrm>
          <a:prstGeom prst="rect">
            <a:avLst/>
          </a:prstGeom>
          <a:noFill/>
        </p:spPr>
        <p:txBody>
          <a:bodyPr wrap="square">
            <a:spAutoFit/>
          </a:bodyPr>
          <a:lstStyle/>
          <a:p>
            <a:pPr marL="361950" indent="-361950" algn="ctr">
              <a:lnSpc>
                <a:spcPct val="150000"/>
              </a:lnSpc>
              <a:buFont typeface="Arial" panose="020B0604020202020204" pitchFamily="34" charset="0"/>
              <a:buChar char="•"/>
            </a:pPr>
            <a:r>
              <a:rPr lang="ru-RU" sz="2800" dirty="0"/>
              <a:t>Измена појма „субјект јавног сектора</a:t>
            </a:r>
            <a:r>
              <a:rPr lang="ru-RU" sz="2800" dirty="0" smtClean="0"/>
              <a:t>”</a:t>
            </a:r>
          </a:p>
          <a:p>
            <a:pPr marL="361950" indent="-361950" algn="ctr">
              <a:lnSpc>
                <a:spcPct val="150000"/>
              </a:lnSpc>
              <a:buFont typeface="Arial" panose="020B0604020202020204" pitchFamily="34" charset="0"/>
              <a:buChar char="•"/>
            </a:pPr>
            <a:r>
              <a:rPr lang="ru-RU" sz="2800" dirty="0"/>
              <a:t>Обавеза опредељивања статуса субјеката </a:t>
            </a:r>
          </a:p>
          <a:p>
            <a:pPr marL="361950" indent="-361950" algn="ctr">
              <a:lnSpc>
                <a:spcPct val="150000"/>
              </a:lnSpc>
              <a:buFont typeface="Arial" panose="020B0604020202020204" pitchFamily="34" charset="0"/>
              <a:buChar char="•"/>
            </a:pPr>
            <a:r>
              <a:rPr lang="ru-RU" sz="2800" dirty="0"/>
              <a:t>Прекогранични промет </a:t>
            </a:r>
            <a:r>
              <a:rPr lang="ru-RU" sz="2800" dirty="0" smtClean="0"/>
              <a:t>(садржина листе царинских декларација)</a:t>
            </a:r>
          </a:p>
          <a:p>
            <a:pPr marL="361950" indent="-361950" algn="ctr">
              <a:lnSpc>
                <a:spcPct val="150000"/>
              </a:lnSpc>
              <a:buFont typeface="Arial" panose="020B0604020202020204" pitchFamily="34" charset="0"/>
              <a:buChar char="•"/>
            </a:pPr>
            <a:r>
              <a:rPr lang="sr-Cyrl-RS" sz="2800" b="1" dirty="0" smtClean="0"/>
              <a:t>Електронско евидентирање ПДВ</a:t>
            </a:r>
            <a:r>
              <a:rPr lang="sr-Cyrl-RS" sz="2800" dirty="0" smtClean="0"/>
              <a:t> у СЕФ – измене и код </a:t>
            </a:r>
            <a:r>
              <a:rPr lang="sr-Cyrl-RS" sz="2800" b="1" dirty="0" smtClean="0"/>
              <a:t>евидентирања обрачуна ПДВ</a:t>
            </a:r>
            <a:r>
              <a:rPr lang="sr-Cyrl-RS" sz="2800" dirty="0" smtClean="0"/>
              <a:t> и евидентирања претходног пореза</a:t>
            </a:r>
          </a:p>
          <a:p>
            <a:pPr marL="361950" indent="-361950" algn="ctr">
              <a:lnSpc>
                <a:spcPct val="150000"/>
              </a:lnSpc>
              <a:buFont typeface="Arial" panose="020B0604020202020204" pitchFamily="34" charset="0"/>
              <a:buChar char="•"/>
            </a:pPr>
            <a:r>
              <a:rPr lang="ru-RU" sz="2800" b="1" dirty="0" smtClean="0"/>
              <a:t>Прекршајна одговорност и провера </a:t>
            </a:r>
            <a:r>
              <a:rPr lang="ru-RU" sz="2800" b="1" dirty="0"/>
              <a:t>правилности електронског евидентирања </a:t>
            </a:r>
            <a:r>
              <a:rPr lang="ru-RU" sz="2800" b="1" dirty="0" smtClean="0"/>
              <a:t>ПДВ</a:t>
            </a:r>
          </a:p>
          <a:p>
            <a:pPr marL="361950" indent="-361950" algn="ctr">
              <a:buFont typeface="Arial" panose="020B0604020202020204" pitchFamily="34" charset="0"/>
              <a:buChar char="•"/>
            </a:pPr>
            <a:endParaRPr lang="ru-RU" sz="3200" dirty="0"/>
          </a:p>
          <a:p>
            <a:pPr algn="ctr"/>
            <a:endParaRPr lang="ru-RU" sz="3200" dirty="0"/>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1194462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2192000" cy="687561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1" name="TextBox 60">
            <a:extLst>
              <a:ext uri="{FF2B5EF4-FFF2-40B4-BE49-F238E27FC236}">
                <a16:creationId xmlns:a16="http://schemas.microsoft.com/office/drawing/2014/main" id="{11ED438F-9601-40C1-8256-CBFDEA1DE44B}"/>
              </a:ext>
            </a:extLst>
          </p:cNvPr>
          <p:cNvSpPr txBox="1"/>
          <p:nvPr/>
        </p:nvSpPr>
        <p:spPr>
          <a:xfrm>
            <a:off x="6584443" y="2168475"/>
            <a:ext cx="5449305" cy="1477328"/>
          </a:xfrm>
          <a:prstGeom prst="rect">
            <a:avLst/>
          </a:prstGeom>
          <a:noFill/>
        </p:spPr>
        <p:txBody>
          <a:bodyPr wrap="square">
            <a:spAutoFit/>
          </a:bodyPr>
          <a:lstStyle/>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dirty="0">
              <a:solidFill>
                <a:schemeClr val="tx2">
                  <a:lumMod val="75000"/>
                </a:schemeClr>
              </a:solidFill>
              <a:latin typeface="Segoe UI" panose="020B0502040204020203" pitchFamily="34" charset="0"/>
              <a:cs typeface="Segoe UI" panose="020B0502040204020203" pitchFamily="34" charset="0"/>
            </a:endParaRPr>
          </a:p>
          <a:p>
            <a:pPr algn="just"/>
            <a:endParaRPr lang="en-US" sz="1800" dirty="0">
              <a:solidFill>
                <a:schemeClr val="tx2">
                  <a:lumMod val="75000"/>
                </a:schemeClr>
              </a:solidFill>
              <a:latin typeface="Segoe UI" panose="020B0502040204020203" pitchFamily="34" charset="0"/>
              <a:cs typeface="Segoe UI" panose="020B0502040204020203" pitchFamily="34" charset="0"/>
            </a:endParaRPr>
          </a:p>
        </p:txBody>
      </p:sp>
      <p:sp>
        <p:nvSpPr>
          <p:cNvPr id="3" name="Title 1">
            <a:extLst>
              <a:ext uri="{FF2B5EF4-FFF2-40B4-BE49-F238E27FC236}">
                <a16:creationId xmlns:a16="http://schemas.microsoft.com/office/drawing/2014/main" id="{A8D4D66F-6ECC-6BC2-E1FC-7E5E2D96A928}"/>
              </a:ext>
            </a:extLst>
          </p:cNvPr>
          <p:cNvSpPr txBox="1">
            <a:spLocks/>
          </p:cNvSpPr>
          <p:nvPr/>
        </p:nvSpPr>
        <p:spPr>
          <a:xfrm>
            <a:off x="304800" y="2540869"/>
            <a:ext cx="11811000" cy="13248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defRPr/>
            </a:pPr>
            <a:r>
              <a:rPr lang="ru-RU" b="1" dirty="0">
                <a:solidFill>
                  <a:schemeClr val="bg1"/>
                </a:solidFill>
                <a:latin typeface="Calibri Light" panose="020F0302020204030204"/>
              </a:rPr>
              <a:t>Електронско евидентирање обрачуна </a:t>
            </a:r>
            <a:r>
              <a:rPr lang="ru-RU" b="1" dirty="0" smtClean="0">
                <a:solidFill>
                  <a:schemeClr val="bg1"/>
                </a:solidFill>
                <a:latin typeface="Calibri Light" panose="020F0302020204030204"/>
              </a:rPr>
              <a:t>ПДВ</a:t>
            </a:r>
            <a:endParaRPr lang="ru-RU" b="1" dirty="0">
              <a:solidFill>
                <a:schemeClr val="bg1"/>
              </a:solidFill>
              <a:latin typeface="Calibri Light" panose="020F0302020204030204"/>
            </a:endParaRPr>
          </a:p>
        </p:txBody>
      </p:sp>
      <p:sp>
        <p:nvSpPr>
          <p:cNvPr id="5" name="TextBox 4">
            <a:extLst>
              <a:ext uri="{FF2B5EF4-FFF2-40B4-BE49-F238E27FC236}">
                <a16:creationId xmlns:a16="http://schemas.microsoft.com/office/drawing/2014/main" id="{72C7CB0D-6BEE-9BFF-723B-B69A31180ED7}"/>
              </a:ext>
            </a:extLst>
          </p:cNvPr>
          <p:cNvSpPr txBox="1"/>
          <p:nvPr/>
        </p:nvSpPr>
        <p:spPr>
          <a:xfrm>
            <a:off x="0" y="1519783"/>
            <a:ext cx="12021671" cy="829971"/>
          </a:xfrm>
          <a:prstGeom prst="rect">
            <a:avLst/>
          </a:prstGeom>
          <a:noFill/>
        </p:spPr>
        <p:txBody>
          <a:bodyPr wrap="square">
            <a:spAutoFit/>
          </a:bodyPr>
          <a:lstStyle/>
          <a:p>
            <a:pPr lvl="1" algn="just">
              <a:lnSpc>
                <a:spcPct val="90000"/>
              </a:lnSpc>
              <a:spcBef>
                <a:spcPts val="1000"/>
              </a:spcBef>
              <a:buClr>
                <a:schemeClr val="tx2">
                  <a:lumMod val="50000"/>
                </a:schemeClr>
              </a:buClr>
              <a:defRPr/>
            </a:pPr>
            <a:endParaRPr lang="en-US" sz="2200" dirty="0">
              <a:solidFill>
                <a:prstClr val="black"/>
              </a:solidFill>
            </a:endParaRPr>
          </a:p>
          <a:p>
            <a:pPr lvl="1" algn="just">
              <a:lnSpc>
                <a:spcPct val="90000"/>
              </a:lnSpc>
              <a:spcBef>
                <a:spcPts val="1000"/>
              </a:spcBef>
              <a:buClr>
                <a:schemeClr val="tx2">
                  <a:lumMod val="50000"/>
                </a:schemeClr>
              </a:buClr>
              <a:defRPr/>
            </a:pPr>
            <a:endParaRPr lang="en-US" sz="2200" dirty="0">
              <a:solidFill>
                <a:prstClr val="black"/>
              </a:solidFill>
            </a:endParaRPr>
          </a:p>
        </p:txBody>
      </p:sp>
      <p:grpSp>
        <p:nvGrpSpPr>
          <p:cNvPr id="12" name="Group 11"/>
          <p:cNvGrpSpPr/>
          <p:nvPr/>
        </p:nvGrpSpPr>
        <p:grpSpPr>
          <a:xfrm>
            <a:off x="9601200" y="6069129"/>
            <a:ext cx="2478734" cy="718771"/>
            <a:chOff x="9533545" y="6125414"/>
            <a:chExt cx="2420723" cy="618819"/>
          </a:xfrm>
        </p:grpSpPr>
        <p:sp>
          <p:nvSpPr>
            <p:cNvPr id="13" name="TextBox 12"/>
            <p:cNvSpPr txBox="1"/>
            <p:nvPr/>
          </p:nvSpPr>
          <p:spPr>
            <a:xfrm>
              <a:off x="9904733" y="6293426"/>
              <a:ext cx="2049535" cy="397466"/>
            </a:xfrm>
            <a:prstGeom prst="rect">
              <a:avLst/>
            </a:prstGeom>
            <a:noFill/>
          </p:spPr>
          <p:txBody>
            <a:bodyPr wrap="none" rtlCol="0">
              <a:spAutoFit/>
            </a:bodyPr>
            <a:lstStyle/>
            <a:p>
              <a:r>
                <a:rPr lang="sr-Latn-RS" sz="1200" b="1" dirty="0">
                  <a:solidFill>
                    <a:schemeClr val="bg1"/>
                  </a:solidFill>
                  <a:latin typeface="Segoe UI" panose="020B0502040204020203" pitchFamily="34" charset="0"/>
                  <a:cs typeface="Segoe UI" panose="020B0502040204020203" pitchFamily="34" charset="0"/>
                </a:rPr>
                <a:t>M</a:t>
              </a:r>
              <a:r>
                <a:rPr lang="sr-Cyrl-RS" sz="1200" b="1" dirty="0" err="1">
                  <a:solidFill>
                    <a:schemeClr val="bg1"/>
                  </a:solidFill>
                  <a:latin typeface="Segoe UI" panose="020B0502040204020203" pitchFamily="34" charset="0"/>
                  <a:cs typeface="Segoe UI" panose="020B0502040204020203" pitchFamily="34" charset="0"/>
                </a:rPr>
                <a:t>инистарство</a:t>
              </a:r>
              <a:r>
                <a:rPr lang="sr-Cyrl-RS" sz="1200" b="1" dirty="0">
                  <a:solidFill>
                    <a:schemeClr val="bg1"/>
                  </a:solidFill>
                  <a:latin typeface="Segoe UI" panose="020B0502040204020203" pitchFamily="34" charset="0"/>
                  <a:cs typeface="Segoe UI" panose="020B0502040204020203" pitchFamily="34" charset="0"/>
                </a:rPr>
                <a:t> финансија</a:t>
              </a:r>
            </a:p>
            <a:p>
              <a:r>
                <a:rPr lang="sr-Cyrl-RS" sz="1200" dirty="0">
                  <a:solidFill>
                    <a:schemeClr val="bg1"/>
                  </a:solidFill>
                  <a:latin typeface="Segoe UI" panose="020B0502040204020203" pitchFamily="34" charset="0"/>
                  <a:cs typeface="Segoe UI" panose="020B0502040204020203" pitchFamily="34" charset="0"/>
                </a:rPr>
                <a:t>Република Србија</a:t>
              </a:r>
              <a:endParaRPr lang="en-US" sz="1200" dirty="0">
                <a:solidFill>
                  <a:schemeClr val="bg1"/>
                </a:solidFill>
                <a:latin typeface="Segoe UI" panose="020B0502040204020203" pitchFamily="34" charset="0"/>
                <a:cs typeface="Segoe UI" panose="020B0502040204020203" pitchFamily="34" charset="0"/>
              </a:endParaRPr>
            </a:p>
          </p:txBody>
        </p:sp>
        <p:sp>
          <p:nvSpPr>
            <p:cNvPr id="14"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2"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4066249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sz="4000" b="1" dirty="0">
                <a:solidFill>
                  <a:schemeClr val="bg1"/>
                </a:solidFill>
                <a:latin typeface="Calibri" panose="020F0502020204030204" pitchFamily="34" charset="0"/>
                <a:cs typeface="Calibri" panose="020F0502020204030204" pitchFamily="34" charset="0"/>
              </a:rPr>
              <a:t>Електронско евидентирање обрачуна ПДВ</a:t>
            </a:r>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4524315"/>
          </a:xfrm>
          <a:prstGeom prst="rect">
            <a:avLst/>
          </a:prstGeom>
          <a:noFill/>
        </p:spPr>
        <p:txBody>
          <a:bodyPr wrap="square">
            <a:spAutoFit/>
          </a:bodyPr>
          <a:lstStyle/>
          <a:p>
            <a:pPr algn="just"/>
            <a:r>
              <a:rPr lang="ru-RU" sz="2400" b="1" dirty="0"/>
              <a:t>Об</a:t>
            </a:r>
            <a:r>
              <a:rPr lang="en-US" sz="2400" b="1" dirty="0"/>
              <a:t>a</a:t>
            </a:r>
            <a:r>
              <a:rPr lang="ru-RU" sz="2400" b="1" dirty="0"/>
              <a:t>в</a:t>
            </a:r>
            <a:r>
              <a:rPr lang="en-US" sz="2400" b="1" dirty="0"/>
              <a:t>e</a:t>
            </a:r>
            <a:r>
              <a:rPr lang="ru-RU" sz="2400" b="1" dirty="0"/>
              <a:t>зу </a:t>
            </a:r>
            <a:r>
              <a:rPr lang="en-US" sz="2400" b="1" dirty="0"/>
              <a:t>e</a:t>
            </a:r>
            <a:r>
              <a:rPr lang="ru-RU" sz="2400" b="1" dirty="0"/>
              <a:t>л</a:t>
            </a:r>
            <a:r>
              <a:rPr lang="en-US" sz="2400" b="1" dirty="0"/>
              <a:t>e</a:t>
            </a:r>
            <a:r>
              <a:rPr lang="ru-RU" sz="2400" b="1" dirty="0"/>
              <a:t>ктр</a:t>
            </a:r>
            <a:r>
              <a:rPr lang="en-US" sz="2400" b="1" dirty="0"/>
              <a:t>o</a:t>
            </a:r>
            <a:r>
              <a:rPr lang="ru-RU" sz="2400" b="1" dirty="0"/>
              <a:t>нск</a:t>
            </a:r>
            <a:r>
              <a:rPr lang="en-US" sz="2400" b="1" dirty="0"/>
              <a:t>o</a:t>
            </a:r>
            <a:r>
              <a:rPr lang="ru-RU" sz="2400" b="1" dirty="0"/>
              <a:t>г </a:t>
            </a:r>
            <a:r>
              <a:rPr lang="en-US" sz="2400" b="1" dirty="0"/>
              <a:t>e</a:t>
            </a:r>
            <a:r>
              <a:rPr lang="ru-RU" sz="2400" b="1" dirty="0"/>
              <a:t>вид</a:t>
            </a:r>
            <a:r>
              <a:rPr lang="en-US" sz="2400" b="1" dirty="0"/>
              <a:t>e</a:t>
            </a:r>
            <a:r>
              <a:rPr lang="ru-RU" sz="2400" b="1" dirty="0"/>
              <a:t>нтир</a:t>
            </a:r>
            <a:r>
              <a:rPr lang="en-US" sz="2400" b="1" dirty="0"/>
              <a:t>a</a:t>
            </a:r>
            <a:r>
              <a:rPr lang="ru-RU" sz="2400" b="1" dirty="0"/>
              <a:t>њ</a:t>
            </a:r>
            <a:r>
              <a:rPr lang="en-US" sz="2400" b="1" dirty="0"/>
              <a:t>a </a:t>
            </a:r>
            <a:r>
              <a:rPr lang="en-US" sz="2400" dirty="0"/>
              <a:t>o</a:t>
            </a:r>
            <a:r>
              <a:rPr lang="ru-RU" sz="2400" dirty="0"/>
              <a:t>бр</a:t>
            </a:r>
            <a:r>
              <a:rPr lang="en-US" sz="2400" dirty="0"/>
              <a:t>a</a:t>
            </a:r>
            <a:r>
              <a:rPr lang="ru-RU" sz="2400" dirty="0"/>
              <a:t>чун</a:t>
            </a:r>
            <a:r>
              <a:rPr lang="en-US" sz="2400" dirty="0"/>
              <a:t>a </a:t>
            </a:r>
            <a:r>
              <a:rPr lang="ru-RU" sz="2400" dirty="0"/>
              <a:t>п</a:t>
            </a:r>
            <a:r>
              <a:rPr lang="en-US" sz="2400" dirty="0"/>
              <a:t>o</a:t>
            </a:r>
            <a:r>
              <a:rPr lang="ru-RU" sz="2400" dirty="0"/>
              <a:t>р</a:t>
            </a:r>
            <a:r>
              <a:rPr lang="en-US" sz="2400" dirty="0"/>
              <a:t>e</a:t>
            </a:r>
            <a:r>
              <a:rPr lang="ru-RU" sz="2400" dirty="0"/>
              <a:t>з</a:t>
            </a:r>
            <a:r>
              <a:rPr lang="en-US" sz="2400" dirty="0"/>
              <a:t>a </a:t>
            </a:r>
            <a:r>
              <a:rPr lang="ru-RU" sz="2400" dirty="0"/>
              <a:t>н</a:t>
            </a:r>
            <a:r>
              <a:rPr lang="en-US" sz="2400" dirty="0"/>
              <a:t>a </a:t>
            </a:r>
            <a:r>
              <a:rPr lang="ru-RU" sz="2400" dirty="0"/>
              <a:t>д</a:t>
            </a:r>
            <a:r>
              <a:rPr lang="en-US" sz="2400" dirty="0"/>
              <a:t>o</a:t>
            </a:r>
            <a:r>
              <a:rPr lang="ru-RU" sz="2400" dirty="0"/>
              <a:t>д</a:t>
            </a:r>
            <a:r>
              <a:rPr lang="en-US" sz="2400" dirty="0"/>
              <a:t>a</a:t>
            </a:r>
            <a:r>
              <a:rPr lang="ru-RU" sz="2400" dirty="0"/>
              <a:t>ту вр</a:t>
            </a:r>
            <a:r>
              <a:rPr lang="en-US" sz="2400" dirty="0"/>
              <a:t>e</a:t>
            </a:r>
            <a:r>
              <a:rPr lang="ru-RU" sz="2400" dirty="0"/>
              <a:t>дн</a:t>
            </a:r>
            <a:r>
              <a:rPr lang="en-US" sz="2400" dirty="0"/>
              <a:t>o</a:t>
            </a:r>
            <a:r>
              <a:rPr lang="ru-RU" sz="2400" dirty="0"/>
              <a:t>ст у сист</a:t>
            </a:r>
            <a:r>
              <a:rPr lang="en-US" sz="2400" dirty="0"/>
              <a:t>e</a:t>
            </a:r>
            <a:r>
              <a:rPr lang="ru-RU" sz="2400" dirty="0"/>
              <a:t>му </a:t>
            </a:r>
            <a:r>
              <a:rPr lang="en-US" sz="2400" dirty="0"/>
              <a:t>e</a:t>
            </a:r>
            <a:r>
              <a:rPr lang="ru-RU" sz="2400" dirty="0"/>
              <a:t>л</a:t>
            </a:r>
            <a:r>
              <a:rPr lang="en-US" sz="2400" dirty="0"/>
              <a:t>e</a:t>
            </a:r>
            <a:r>
              <a:rPr lang="ru-RU" sz="2400" dirty="0"/>
              <a:t>ктр</a:t>
            </a:r>
            <a:r>
              <a:rPr lang="en-US" sz="2400" dirty="0"/>
              <a:t>o</a:t>
            </a:r>
            <a:r>
              <a:rPr lang="ru-RU" sz="2400" dirty="0"/>
              <a:t>нских ф</a:t>
            </a:r>
            <a:r>
              <a:rPr lang="en-US" sz="2400" dirty="0"/>
              <a:t>a</a:t>
            </a:r>
            <a:r>
              <a:rPr lang="ru-RU" sz="2400" dirty="0"/>
              <a:t>ктур</a:t>
            </a:r>
            <a:r>
              <a:rPr lang="en-US" sz="2400" dirty="0"/>
              <a:t>a </a:t>
            </a:r>
            <a:r>
              <a:rPr lang="ru-RU" sz="2400" dirty="0"/>
              <a:t>им</a:t>
            </a:r>
            <a:r>
              <a:rPr lang="en-US" sz="2400" dirty="0"/>
              <a:t>a </a:t>
            </a:r>
            <a:r>
              <a:rPr lang="ru-RU" sz="2400" b="1" dirty="0"/>
              <a:t>п</a:t>
            </a:r>
            <a:r>
              <a:rPr lang="en-US" sz="2400" b="1" dirty="0"/>
              <a:t>o</a:t>
            </a:r>
            <a:r>
              <a:rPr lang="ru-RU" sz="2400" b="1" dirty="0"/>
              <a:t>р</a:t>
            </a:r>
            <a:r>
              <a:rPr lang="en-US" sz="2400" b="1" dirty="0"/>
              <a:t>e</a:t>
            </a:r>
            <a:r>
              <a:rPr lang="ru-RU" sz="2400" b="1" dirty="0"/>
              <a:t>ски дужник у скл</a:t>
            </a:r>
            <a:r>
              <a:rPr lang="en-US" sz="2400" b="1" dirty="0"/>
              <a:t>a</a:t>
            </a:r>
            <a:r>
              <a:rPr lang="ru-RU" sz="2400" b="1" dirty="0"/>
              <a:t>ду с</a:t>
            </a:r>
            <a:r>
              <a:rPr lang="en-US" sz="2400" b="1" dirty="0"/>
              <a:t>a </a:t>
            </a:r>
            <a:r>
              <a:rPr lang="ru-RU" sz="2400" b="1" dirty="0"/>
              <a:t>з</a:t>
            </a:r>
            <a:r>
              <a:rPr lang="en-US" sz="2400" b="1" dirty="0"/>
              <a:t>a</a:t>
            </a:r>
            <a:r>
              <a:rPr lang="ru-RU" sz="2400" b="1" dirty="0"/>
              <a:t>к</a:t>
            </a:r>
            <a:r>
              <a:rPr lang="en-US" sz="2400" b="1" dirty="0"/>
              <a:t>o</a:t>
            </a:r>
            <a:r>
              <a:rPr lang="ru-RU" sz="2400" b="1" dirty="0"/>
              <a:t>н</a:t>
            </a:r>
            <a:r>
              <a:rPr lang="en-US" sz="2400" b="1" dirty="0"/>
              <a:t>o</a:t>
            </a:r>
            <a:r>
              <a:rPr lang="ru-RU" sz="2400" b="1" dirty="0"/>
              <a:t>м к</a:t>
            </a:r>
            <a:r>
              <a:rPr lang="en-US" sz="2400" b="1" dirty="0" err="1"/>
              <a:t>oj</a:t>
            </a:r>
            <a:r>
              <a:rPr lang="ru-RU" sz="2400" b="1" dirty="0"/>
              <a:t>им с</a:t>
            </a:r>
            <a:r>
              <a:rPr lang="en-US" sz="2400" b="1" dirty="0"/>
              <a:t>e </a:t>
            </a:r>
            <a:r>
              <a:rPr lang="ru-RU" sz="2400" b="1" dirty="0"/>
              <a:t>ур</a:t>
            </a:r>
            <a:r>
              <a:rPr lang="en-US" sz="2400" b="1" dirty="0"/>
              <a:t>e</a:t>
            </a:r>
            <a:r>
              <a:rPr lang="ru-RU" sz="2400" b="1" dirty="0"/>
              <a:t>ђу</a:t>
            </a:r>
            <a:r>
              <a:rPr lang="en-US" sz="2400" b="1" dirty="0"/>
              <a:t>je </a:t>
            </a:r>
            <a:r>
              <a:rPr lang="ru-RU" sz="2400" b="1" dirty="0"/>
              <a:t>п</a:t>
            </a:r>
            <a:r>
              <a:rPr lang="en-US" sz="2400" b="1" dirty="0"/>
              <a:t>o</a:t>
            </a:r>
            <a:r>
              <a:rPr lang="ru-RU" sz="2400" b="1" dirty="0"/>
              <a:t>р</a:t>
            </a:r>
            <a:r>
              <a:rPr lang="en-US" sz="2400" b="1" dirty="0"/>
              <a:t>e</a:t>
            </a:r>
            <a:r>
              <a:rPr lang="ru-RU" sz="2400" b="1" dirty="0"/>
              <a:t>з на д</a:t>
            </a:r>
            <a:r>
              <a:rPr lang="en-US" sz="2400" b="1" dirty="0"/>
              <a:t>o</a:t>
            </a:r>
            <a:r>
              <a:rPr lang="ru-RU" sz="2400" b="1" dirty="0"/>
              <a:t>д</a:t>
            </a:r>
            <a:r>
              <a:rPr lang="en-US" sz="2400" b="1" dirty="0"/>
              <a:t>a</a:t>
            </a:r>
            <a:r>
              <a:rPr lang="ru-RU" sz="2400" b="1" dirty="0"/>
              <a:t>ту вр</a:t>
            </a:r>
            <a:r>
              <a:rPr lang="en-US" sz="2400" b="1" dirty="0"/>
              <a:t>e</a:t>
            </a:r>
            <a:r>
              <a:rPr lang="ru-RU" sz="2400" b="1" dirty="0"/>
              <a:t>дн</a:t>
            </a:r>
            <a:r>
              <a:rPr lang="en-US" sz="2400" b="1" dirty="0"/>
              <a:t>o</a:t>
            </a:r>
            <a:r>
              <a:rPr lang="ru-RU" sz="2400" b="1" dirty="0"/>
              <a:t>ст</a:t>
            </a:r>
            <a:r>
              <a:rPr lang="ru-RU" sz="2400" dirty="0"/>
              <a:t>, к</a:t>
            </a:r>
            <a:r>
              <a:rPr lang="en-US" sz="2400" dirty="0" err="1"/>
              <a:t>oj</a:t>
            </a:r>
            <a:r>
              <a:rPr lang="ru-RU" sz="2400" dirty="0"/>
              <a:t>и </a:t>
            </a:r>
            <a:r>
              <a:rPr lang="en-US" sz="2400" dirty="0"/>
              <a:t>je o</a:t>
            </a:r>
            <a:r>
              <a:rPr lang="ru-RU" sz="2400" b="1" dirty="0"/>
              <a:t>бв</a:t>
            </a:r>
            <a:r>
              <a:rPr lang="en-US" sz="2400" b="1" dirty="0"/>
              <a:t>e</a:t>
            </a:r>
            <a:r>
              <a:rPr lang="ru-RU" sz="2400" b="1" dirty="0"/>
              <a:t>зник п</a:t>
            </a:r>
            <a:r>
              <a:rPr lang="en-US" sz="2400" b="1" dirty="0"/>
              <a:t>o</a:t>
            </a:r>
            <a:r>
              <a:rPr lang="ru-RU" sz="2400" b="1" dirty="0"/>
              <a:t>р</a:t>
            </a:r>
            <a:r>
              <a:rPr lang="en-US" sz="2400" b="1" dirty="0"/>
              <a:t>e</a:t>
            </a:r>
            <a:r>
              <a:rPr lang="ru-RU" sz="2400" b="1" dirty="0"/>
              <a:t>з</a:t>
            </a:r>
            <a:r>
              <a:rPr lang="en-US" sz="2400" b="1" dirty="0"/>
              <a:t>a </a:t>
            </a:r>
            <a:r>
              <a:rPr lang="ru-RU" sz="2400" b="1" dirty="0"/>
              <a:t>н</a:t>
            </a:r>
            <a:r>
              <a:rPr lang="en-US" sz="2400" b="1" dirty="0"/>
              <a:t>a </a:t>
            </a:r>
            <a:r>
              <a:rPr lang="ru-RU" sz="2400" b="1" dirty="0"/>
              <a:t>д</a:t>
            </a:r>
            <a:r>
              <a:rPr lang="en-US" sz="2400" b="1" dirty="0"/>
              <a:t>o</a:t>
            </a:r>
            <a:r>
              <a:rPr lang="ru-RU" sz="2400" b="1" dirty="0"/>
              <a:t>д</a:t>
            </a:r>
            <a:r>
              <a:rPr lang="en-US" sz="2400" b="1" dirty="0"/>
              <a:t>a</a:t>
            </a:r>
            <a:r>
              <a:rPr lang="ru-RU" sz="2400" b="1" dirty="0"/>
              <a:t>ту вр</a:t>
            </a:r>
            <a:r>
              <a:rPr lang="en-US" sz="2400" b="1" dirty="0"/>
              <a:t>e</a:t>
            </a:r>
            <a:r>
              <a:rPr lang="ru-RU" sz="2400" b="1" dirty="0"/>
              <a:t>дн</a:t>
            </a:r>
            <a:r>
              <a:rPr lang="en-US" sz="2400" b="1" dirty="0"/>
              <a:t>o</a:t>
            </a:r>
            <a:r>
              <a:rPr lang="ru-RU" sz="2400" b="1" dirty="0"/>
              <a:t>ст</a:t>
            </a:r>
            <a:r>
              <a:rPr lang="ru-RU" sz="2400" dirty="0"/>
              <a:t>, к</a:t>
            </a:r>
            <a:r>
              <a:rPr lang="en-US" sz="2400" dirty="0" err="1"/>
              <a:t>ao</a:t>
            </a:r>
            <a:r>
              <a:rPr lang="en-US" sz="2400" dirty="0"/>
              <a:t> </a:t>
            </a:r>
            <a:r>
              <a:rPr lang="ru-RU" sz="2400" dirty="0"/>
              <a:t>и лице које </a:t>
            </a:r>
            <a:r>
              <a:rPr lang="ru-RU" sz="2400" b="1" dirty="0"/>
              <a:t>није обвезник пореза на додату вредност – субјект јавног сектора и добровољни корисник система електронских </a:t>
            </a:r>
            <a:r>
              <a:rPr lang="ru-RU" sz="2400" b="1" dirty="0" smtClean="0"/>
              <a:t>фактура</a:t>
            </a:r>
            <a:r>
              <a:rPr lang="ru-RU" sz="2400" dirty="0" smtClean="0"/>
              <a:t>, осим ако није прописан изузетак.</a:t>
            </a:r>
          </a:p>
          <a:p>
            <a:pPr algn="just"/>
            <a:endParaRPr lang="ru-RU" sz="2400" dirty="0"/>
          </a:p>
          <a:p>
            <a:pPr algn="just"/>
            <a:r>
              <a:rPr lang="ru-RU" sz="2400" dirty="0"/>
              <a:t>Електронско евидентирање обрачуна ПДВ врши се уносом одређених података у одговарајући интерфејс система електронских фактура, и то:</a:t>
            </a:r>
          </a:p>
          <a:p>
            <a:pPr algn="just"/>
            <a:endParaRPr lang="ru-RU" sz="2400" dirty="0" smtClean="0"/>
          </a:p>
          <a:p>
            <a:pPr algn="just"/>
            <a:r>
              <a:rPr lang="ru-RU" sz="2400" dirty="0" smtClean="0"/>
              <a:t>1</a:t>
            </a:r>
            <a:r>
              <a:rPr lang="ru-RU" sz="2400" dirty="0"/>
              <a:t>) </a:t>
            </a:r>
            <a:r>
              <a:rPr lang="ru-RU" sz="2400" b="1" dirty="0"/>
              <a:t>Збирна евиденција ПДВ</a:t>
            </a:r>
            <a:r>
              <a:rPr lang="ru-RU" sz="2400" dirty="0"/>
              <a:t>;</a:t>
            </a:r>
          </a:p>
          <a:p>
            <a:pPr algn="just"/>
            <a:endParaRPr lang="ru-RU" sz="2400" dirty="0" smtClean="0"/>
          </a:p>
          <a:p>
            <a:pPr algn="just"/>
            <a:r>
              <a:rPr lang="ru-RU" sz="2400" dirty="0" smtClean="0"/>
              <a:t>2</a:t>
            </a:r>
            <a:r>
              <a:rPr lang="ru-RU" sz="2400" dirty="0"/>
              <a:t>) </a:t>
            </a:r>
            <a:r>
              <a:rPr lang="ru-RU" sz="2400" b="1" dirty="0"/>
              <a:t>Појединачна евиденција </a:t>
            </a:r>
            <a:r>
              <a:rPr lang="ru-RU" sz="2400" b="1" dirty="0" smtClean="0"/>
              <a:t>ПДВ.</a:t>
            </a:r>
            <a:endParaRPr lang="ru-RU" sz="2400" b="1" dirty="0"/>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3478855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75709"/>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4000" b="1" dirty="0" smtClean="0"/>
              <a:t>Изузеци од обавезе </a:t>
            </a:r>
            <a:endParaRPr lang="en-US" b="1" dirty="0"/>
          </a:p>
        </p:txBody>
      </p:sp>
      <p:sp>
        <p:nvSpPr>
          <p:cNvPr id="6" name="Rectangle 5"/>
          <p:cNvSpPr/>
          <p:nvPr/>
        </p:nvSpPr>
        <p:spPr>
          <a:xfrm>
            <a:off x="6139892" y="2115290"/>
            <a:ext cx="6096000" cy="369332"/>
          </a:xfrm>
          <a:prstGeom prst="rect">
            <a:avLst/>
          </a:prstGeom>
        </p:spPr>
        <p:txBody>
          <a:bodyPr>
            <a:spAutoFit/>
          </a:bodyPr>
          <a:lstStyle/>
          <a:p>
            <a:endParaRPr lang="en-GB" dirty="0"/>
          </a:p>
        </p:txBody>
      </p:sp>
      <p:sp>
        <p:nvSpPr>
          <p:cNvPr id="66" name="Title 1">
            <a:extLst>
              <a:ext uri="{FF2B5EF4-FFF2-40B4-BE49-F238E27FC236}">
                <a16:creationId xmlns:a16="http://schemas.microsoft.com/office/drawing/2014/main" id="{5AD28E00-7369-9A02-3316-CA21002F8B27}"/>
              </a:ext>
            </a:extLst>
          </p:cNvPr>
          <p:cNvSpPr txBox="1">
            <a:spLocks/>
          </p:cNvSpPr>
          <p:nvPr/>
        </p:nvSpPr>
        <p:spPr>
          <a:xfrm>
            <a:off x="1582872" y="539800"/>
            <a:ext cx="8631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sr-Latn-RS" sz="3200" b="1" i="0" u="none" strike="noStrike" kern="1200" cap="none" spc="0" normalizeH="0" baseline="0" noProof="0" dirty="0">
              <a:ln>
                <a:noFill/>
              </a:ln>
              <a:solidFill>
                <a:schemeClr val="bg1"/>
              </a:solidFill>
              <a:effectLst/>
              <a:uLnTx/>
              <a:uFillTx/>
              <a:latin typeface="Calibri Light" panose="020F0302020204030204"/>
              <a:ea typeface="+mj-ea"/>
              <a:cs typeface="+mj-cs"/>
            </a:endParaRPr>
          </a:p>
        </p:txBody>
      </p:sp>
      <p:sp>
        <p:nvSpPr>
          <p:cNvPr id="68" name="TextBox 67">
            <a:extLst>
              <a:ext uri="{FF2B5EF4-FFF2-40B4-BE49-F238E27FC236}">
                <a16:creationId xmlns:a16="http://schemas.microsoft.com/office/drawing/2014/main" id="{F7BAFA18-421A-6DC9-C64B-492848849451}"/>
              </a:ext>
            </a:extLst>
          </p:cNvPr>
          <p:cNvSpPr txBox="1"/>
          <p:nvPr/>
        </p:nvSpPr>
        <p:spPr>
          <a:xfrm>
            <a:off x="288865" y="1775771"/>
            <a:ext cx="11582400" cy="4555093"/>
          </a:xfrm>
          <a:prstGeom prst="rect">
            <a:avLst/>
          </a:prstGeom>
          <a:noFill/>
        </p:spPr>
        <p:txBody>
          <a:bodyPr wrap="square">
            <a:spAutoFit/>
          </a:bodyPr>
          <a:lstStyle/>
          <a:p>
            <a:pPr algn="just"/>
            <a:r>
              <a:rPr lang="sr-Cyrl-RS" sz="2400" dirty="0" smtClean="0"/>
              <a:t>Детаљније уређени изузеци од обавезе електронског евидентирања обрачуна ПДВ: </a:t>
            </a:r>
          </a:p>
          <a:p>
            <a:pPr algn="just"/>
            <a:endParaRPr lang="sr-Cyrl-RS" dirty="0" smtClean="0"/>
          </a:p>
          <a:p>
            <a:pPr marL="342900" indent="-342900" algn="just">
              <a:buFont typeface="Arial" panose="020B0604020202020204" pitchFamily="34" charset="0"/>
              <a:buChar char="•"/>
            </a:pPr>
            <a:r>
              <a:rPr lang="sr-Cyrl-RS" sz="2400" dirty="0"/>
              <a:t>е</a:t>
            </a:r>
            <a:r>
              <a:rPr lang="sr-Cyrl-RS" sz="2400" dirty="0" smtClean="0"/>
              <a:t>лектронско </a:t>
            </a:r>
            <a:r>
              <a:rPr lang="sr-Cyrl-RS" sz="2400" dirty="0"/>
              <a:t>евидентирање обрачуна ПДВ врши се за трансакције за које </a:t>
            </a:r>
            <a:r>
              <a:rPr lang="sr-Cyrl-RS" sz="2400" b="1" dirty="0"/>
              <a:t>не постоји обавеза издавања електронске фактуре</a:t>
            </a:r>
            <a:r>
              <a:rPr lang="sr-Cyrl-RS" sz="2400" dirty="0"/>
              <a:t> са исказаним ПДВ у складу са </a:t>
            </a:r>
            <a:r>
              <a:rPr lang="sr-Cyrl-RS" sz="2400" dirty="0" smtClean="0"/>
              <a:t>ЗЕФ (осим </a:t>
            </a:r>
            <a:r>
              <a:rPr lang="sr-Cyrl-RS" sz="2400" dirty="0"/>
              <a:t>за обвезнике ПДВ који примењују систем наплате у складу са </a:t>
            </a:r>
            <a:r>
              <a:rPr lang="sr-Cyrl-RS" sz="2400" dirty="0" smtClean="0"/>
              <a:t>ЗПДВ); </a:t>
            </a:r>
          </a:p>
          <a:p>
            <a:pPr marL="342900" indent="-342900" algn="just">
              <a:buFont typeface="Arial" panose="020B0604020202020204" pitchFamily="34" charset="0"/>
              <a:buChar char="•"/>
            </a:pPr>
            <a:endParaRPr lang="sr-Cyrl-RS" sz="2400" dirty="0" smtClean="0"/>
          </a:p>
          <a:p>
            <a:pPr marL="342900" indent="-342900" algn="just">
              <a:buFont typeface="Arial" panose="020B0604020202020204" pitchFamily="34" charset="0"/>
              <a:buChar char="•"/>
            </a:pPr>
            <a:r>
              <a:rPr lang="sr-Cyrl-RS" sz="2400" dirty="0" smtClean="0"/>
              <a:t>ако </a:t>
            </a:r>
            <a:r>
              <a:rPr lang="sr-Cyrl-RS" sz="2400" dirty="0"/>
              <a:t>за одређену трансакцију не постоји обавеза издавања електронске фактуре са исказаним ПДВ, а </a:t>
            </a:r>
            <a:r>
              <a:rPr lang="sr-Cyrl-RS" sz="2400" b="1" dirty="0"/>
              <a:t>корисник СЕФ-а изда електронску фактуру</a:t>
            </a:r>
            <a:r>
              <a:rPr lang="sr-Cyrl-RS" sz="2400" dirty="0"/>
              <a:t>, тада </a:t>
            </a:r>
            <a:r>
              <a:rPr lang="sr-Cyrl-RS" sz="2400" b="1" dirty="0"/>
              <a:t>не постоји обавеза</a:t>
            </a:r>
            <a:r>
              <a:rPr lang="sr-Cyrl-RS" sz="2400" dirty="0"/>
              <a:t> електронског евидентирања обрачуна </a:t>
            </a:r>
            <a:r>
              <a:rPr lang="sr-Cyrl-RS" sz="2400" dirty="0" smtClean="0"/>
              <a:t>ПДВ;</a:t>
            </a:r>
            <a:endParaRPr lang="sr-Cyrl-RS" sz="2400" dirty="0"/>
          </a:p>
          <a:p>
            <a:pPr marL="342900" indent="-342900" algn="just">
              <a:buFont typeface="Arial" panose="020B0604020202020204" pitchFamily="34" charset="0"/>
              <a:buChar char="•"/>
            </a:pPr>
            <a:endParaRPr lang="sr-Cyrl-RS" sz="2400" dirty="0" smtClean="0"/>
          </a:p>
          <a:p>
            <a:pPr marL="342900" indent="-342900" algn="just">
              <a:buFont typeface="Arial" panose="020B0604020202020204" pitchFamily="34" charset="0"/>
              <a:buChar char="•"/>
            </a:pPr>
            <a:r>
              <a:rPr lang="sr-Cyrl-RS" sz="2400" dirty="0" smtClean="0"/>
              <a:t>обавезу нема ни </a:t>
            </a:r>
            <a:r>
              <a:rPr lang="ru-RU" sz="2400" dirty="0" smtClean="0"/>
              <a:t>порески дужник за </a:t>
            </a:r>
            <a:r>
              <a:rPr lang="ru-RU" sz="2400" b="1" dirty="0" smtClean="0"/>
              <a:t>увоз добара</a:t>
            </a:r>
            <a:r>
              <a:rPr lang="ru-RU" sz="2400" dirty="0" smtClean="0"/>
              <a:t>.</a:t>
            </a:r>
          </a:p>
          <a:p>
            <a:pPr marL="361950" indent="-361950">
              <a:buFont typeface="Arial" panose="020B0604020202020204" pitchFamily="34" charset="0"/>
              <a:buChar char="•"/>
            </a:pPr>
            <a:endParaRPr lang="ru-RU" sz="3200" dirty="0"/>
          </a:p>
        </p:txBody>
      </p:sp>
      <p:pic>
        <p:nvPicPr>
          <p:cNvPr id="9" name="Graphic 3">
            <a:extLst>
              <a:ext uri="{FF2B5EF4-FFF2-40B4-BE49-F238E27FC236}">
                <a16:creationId xmlns:a16="http://schemas.microsoft.com/office/drawing/2014/main" id="{543EF52B-6DBD-FDFD-9428-65C50A585B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6200" y="6434823"/>
            <a:ext cx="1476386" cy="321471"/>
          </a:xfrm>
          <a:prstGeom prst="rect">
            <a:avLst/>
          </a:prstGeom>
        </p:spPr>
      </p:pic>
      <p:grpSp>
        <p:nvGrpSpPr>
          <p:cNvPr id="10" name="Group 9"/>
          <p:cNvGrpSpPr/>
          <p:nvPr/>
        </p:nvGrpSpPr>
        <p:grpSpPr>
          <a:xfrm>
            <a:off x="9601200" y="6069131"/>
            <a:ext cx="2529027" cy="731383"/>
            <a:chOff x="9533545" y="6125414"/>
            <a:chExt cx="2469839" cy="629677"/>
          </a:xfrm>
        </p:grpSpPr>
        <p:sp>
          <p:nvSpPr>
            <p:cNvPr id="11" name="TextBox 10"/>
            <p:cNvSpPr txBox="1"/>
            <p:nvPr/>
          </p:nvSpPr>
          <p:spPr>
            <a:xfrm>
              <a:off x="9904733" y="6293426"/>
              <a:ext cx="2098651" cy="461665"/>
            </a:xfrm>
            <a:prstGeom prst="rect">
              <a:avLst/>
            </a:prstGeom>
            <a:noFill/>
          </p:spPr>
          <p:txBody>
            <a:bodyPr wrap="none" rtlCol="0">
              <a:spAutoFit/>
            </a:bodyPr>
            <a:lstStyle/>
            <a:p>
              <a:r>
                <a:rPr lang="sr-Latn-RS" sz="1200" b="1" dirty="0">
                  <a:latin typeface="Segoe UI" panose="020B0502040204020203" pitchFamily="34" charset="0"/>
                  <a:cs typeface="Segoe UI" panose="020B0502040204020203" pitchFamily="34" charset="0"/>
                </a:rPr>
                <a:t>M</a:t>
              </a:r>
              <a:r>
                <a:rPr lang="sr-Cyrl-RS" sz="1200" b="1" dirty="0" err="1">
                  <a:latin typeface="Segoe UI" panose="020B0502040204020203" pitchFamily="34" charset="0"/>
                  <a:cs typeface="Segoe UI" panose="020B0502040204020203" pitchFamily="34" charset="0"/>
                </a:rPr>
                <a:t>инистарство</a:t>
              </a:r>
              <a:r>
                <a:rPr lang="sr-Cyrl-RS" sz="1200" b="1" dirty="0">
                  <a:latin typeface="Segoe UI" panose="020B0502040204020203" pitchFamily="34" charset="0"/>
                  <a:cs typeface="Segoe UI" panose="020B0502040204020203" pitchFamily="34" charset="0"/>
                </a:rPr>
                <a:t> финансија</a:t>
              </a:r>
            </a:p>
            <a:p>
              <a:r>
                <a:rPr lang="sr-Cyrl-RS" sz="1200" dirty="0">
                  <a:latin typeface="Segoe UI" panose="020B0502040204020203" pitchFamily="34" charset="0"/>
                  <a:cs typeface="Segoe UI" panose="020B0502040204020203" pitchFamily="34" charset="0"/>
                </a:rPr>
                <a:t>Република Србија</a:t>
              </a:r>
              <a:endParaRPr lang="en-US" sz="1200" dirty="0">
                <a:latin typeface="Segoe UI" panose="020B0502040204020203" pitchFamily="34" charset="0"/>
                <a:cs typeface="Segoe UI" panose="020B0502040204020203" pitchFamily="34" charset="0"/>
              </a:endParaRPr>
            </a:p>
          </p:txBody>
        </p:sp>
        <p:sp>
          <p:nvSpPr>
            <p:cNvPr id="12" name="object 4">
              <a:extLst>
                <a:ext uri="{FF2B5EF4-FFF2-40B4-BE49-F238E27FC236}">
                  <a16:creationId xmlns:a16="http://schemas.microsoft.com/office/drawing/2014/main" id="{13AC17B6-0B84-4F11-A956-D77ABFC45E4A}"/>
                </a:ext>
              </a:extLst>
            </p:cNvPr>
            <p:cNvSpPr/>
            <p:nvPr/>
          </p:nvSpPr>
          <p:spPr>
            <a:xfrm>
              <a:off x="9533545" y="6125414"/>
              <a:ext cx="377437" cy="618819"/>
            </a:xfrm>
            <a:prstGeom prst="rect">
              <a:avLst/>
            </a:prstGeom>
            <a:blipFill>
              <a:blip r:embed="rId7"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976536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5716</TotalTime>
  <Words>1961</Words>
  <Application>Microsoft Office PowerPoint</Application>
  <PresentationFormat>Widescreen</PresentationFormat>
  <Paragraphs>174</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Courier New</vt:lpstr>
      <vt:lpstr>Noto Sans</vt:lpstr>
      <vt:lpstr>Segoe UI</vt:lpstr>
      <vt:lpstr>Office Theme</vt:lpstr>
      <vt:lpstr>         31. јануар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Хвала на пажњи!      31. јануар 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VladaSR_Tmplt</dc:title>
  <dc:creator>Ana Pančić</dc:creator>
  <cp:lastModifiedBy>Vladimir Pejčić</cp:lastModifiedBy>
  <cp:revision>853</cp:revision>
  <cp:lastPrinted>2021-04-06T06:31:14Z</cp:lastPrinted>
  <dcterms:created xsi:type="dcterms:W3CDTF">2020-08-31T09:05:33Z</dcterms:created>
  <dcterms:modified xsi:type="dcterms:W3CDTF">2025-01-31T08:25:22Z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2020-08-31T00:00:00Z</vt:filetime>
  </property>
  <property fmtid="{D5CDD505-2E9C-101B-9397-08002B2CF9AE}" pid="3" name="Creator">
    <vt:lpwstr>Adobe Illustrator 24.2 (Macintosh)</vt:lpwstr>
  </property>
  <property fmtid="{D5CDD505-2E9C-101B-9397-08002B2CF9AE}" pid="4" name="LastSaved">
    <vt:filetime>2020-08-31T00:00:00Z</vt:filetime>
  </property>
</Properties>
</file>